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49" r:id="rId2"/>
    <p:sldId id="256" r:id="rId3"/>
    <p:sldId id="257" r:id="rId4"/>
    <p:sldId id="280" r:id="rId5"/>
    <p:sldId id="316" r:id="rId6"/>
    <p:sldId id="258" r:id="rId7"/>
    <p:sldId id="266" r:id="rId8"/>
    <p:sldId id="267" r:id="rId9"/>
    <p:sldId id="268" r:id="rId10"/>
    <p:sldId id="317" r:id="rId11"/>
    <p:sldId id="276" r:id="rId12"/>
    <p:sldId id="277" r:id="rId13"/>
    <p:sldId id="278" r:id="rId14"/>
    <p:sldId id="318" r:id="rId15"/>
    <p:sldId id="269" r:id="rId16"/>
    <p:sldId id="270" r:id="rId17"/>
    <p:sldId id="271" r:id="rId18"/>
    <p:sldId id="272" r:id="rId19"/>
    <p:sldId id="273" r:id="rId20"/>
    <p:sldId id="319" r:id="rId21"/>
    <p:sldId id="281" r:id="rId22"/>
    <p:sldId id="282" r:id="rId23"/>
    <p:sldId id="283" r:id="rId24"/>
    <p:sldId id="284" r:id="rId25"/>
    <p:sldId id="320" r:id="rId26"/>
    <p:sldId id="279" r:id="rId27"/>
    <p:sldId id="304" r:id="rId28"/>
    <p:sldId id="303" r:id="rId29"/>
    <p:sldId id="305" r:id="rId30"/>
    <p:sldId id="307" r:id="rId31"/>
    <p:sldId id="321" r:id="rId32"/>
    <p:sldId id="308" r:id="rId33"/>
    <p:sldId id="309" r:id="rId34"/>
    <p:sldId id="306" r:id="rId35"/>
    <p:sldId id="310" r:id="rId36"/>
    <p:sldId id="312" r:id="rId37"/>
    <p:sldId id="322" r:id="rId38"/>
    <p:sldId id="313" r:id="rId39"/>
    <p:sldId id="314" r:id="rId40"/>
    <p:sldId id="315" r:id="rId41"/>
    <p:sldId id="274" r:id="rId42"/>
    <p:sldId id="275" r:id="rId43"/>
    <p:sldId id="323" r:id="rId44"/>
    <p:sldId id="285" r:id="rId45"/>
    <p:sldId id="296" r:id="rId46"/>
    <p:sldId id="295" r:id="rId47"/>
    <p:sldId id="298" r:id="rId48"/>
    <p:sldId id="297" r:id="rId49"/>
    <p:sldId id="324" r:id="rId50"/>
    <p:sldId id="286" r:id="rId51"/>
    <p:sldId id="287" r:id="rId52"/>
    <p:sldId id="289" r:id="rId53"/>
    <p:sldId id="325" r:id="rId54"/>
    <p:sldId id="290" r:id="rId55"/>
    <p:sldId id="291" r:id="rId56"/>
    <p:sldId id="292" r:id="rId57"/>
    <p:sldId id="294" r:id="rId58"/>
    <p:sldId id="293" r:id="rId59"/>
    <p:sldId id="259" r:id="rId60"/>
    <p:sldId id="301" r:id="rId61"/>
    <p:sldId id="302" r:id="rId62"/>
    <p:sldId id="299" r:id="rId63"/>
    <p:sldId id="300" r:id="rId64"/>
    <p:sldId id="265" r:id="rId65"/>
  </p:sldIdLst>
  <p:sldSz cx="18288000" cy="10287000"/>
  <p:notesSz cx="6797675" cy="9929813"/>
  <p:embeddedFontLst>
    <p:embeddedFont>
      <p:font typeface="Poppins Bold" panose="020B0604020202020204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rdia New" panose="020B0304020202020204" pitchFamily="34" charset="-34"/>
      <p:regular r:id="rId73"/>
      <p:bold r:id="rId74"/>
      <p:italic r:id="rId75"/>
      <p:boldItalic r:id="rId76"/>
    </p:embeddedFont>
    <p:embeddedFont>
      <p:font typeface="Poppins" panose="020B0604020202020204" charset="0"/>
      <p:regular r:id="rId77"/>
    </p:embeddedFont>
    <p:embeddedFont>
      <p:font typeface="Bryndan Write" panose="020B0604020202020204" charset="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C68"/>
    <a:srgbClr val="FBABF1"/>
    <a:srgbClr val="33B382"/>
    <a:srgbClr val="BD99D3"/>
    <a:srgbClr val="70D6AF"/>
    <a:srgbClr val="F8D98C"/>
    <a:srgbClr val="FF99FF"/>
    <a:srgbClr val="F4C246"/>
    <a:srgbClr val="FFCCFF"/>
    <a:srgbClr val="5E3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4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2D08C-90C8-4BC5-A901-D5A5B0B06182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359F5-5898-4EC3-B3E4-4F346E3D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4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3C22A-1CB8-44A3-B0D8-6319783E928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6ECCF-E18F-4DC3-8D9A-A0B288EE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6ECCF-E18F-4DC3-8D9A-A0B288EE07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31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.sv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Relationship Id="rId14" Type="http://schemas.openxmlformats.org/officeDocument/2006/relationships/image" Target="../media/image1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7.png"/><Relationship Id="rId22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15" Type="http://schemas.openxmlformats.org/officeDocument/2006/relationships/image" Target="../media/image30.png"/><Relationship Id="rId4" Type="http://schemas.openxmlformats.org/officeDocument/2006/relationships/image" Target="../media/image49.png"/><Relationship Id="rId14" Type="http://schemas.openxmlformats.org/officeDocument/2006/relationships/image" Target="../media/image1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3.png"/><Relationship Id="rId14" Type="http://schemas.openxmlformats.org/officeDocument/2006/relationships/image" Target="../media/image130.sv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4" Type="http://schemas.microsoft.com/office/2007/relationships/hdphoto" Target="../media/hdphoto2.wdp"/><Relationship Id="rId23" Type="http://schemas.openxmlformats.org/officeDocument/2006/relationships/image" Target="../media/image30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22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4" Type="http://schemas.microsoft.com/office/2007/relationships/hdphoto" Target="../media/hdphoto2.wdp"/><Relationship Id="rId23" Type="http://schemas.openxmlformats.org/officeDocument/2006/relationships/image" Target="../media/image30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22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5" Type="http://schemas.openxmlformats.org/officeDocument/2006/relationships/image" Target="../media/image9.svg"/><Relationship Id="rId10" Type="http://schemas.openxmlformats.org/officeDocument/2006/relationships/image" Target="../media/image15.png"/><Relationship Id="rId9" Type="http://schemas.openxmlformats.org/officeDocument/2006/relationships/image" Target="../media/image2.sv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5" Type="http://schemas.openxmlformats.org/officeDocument/2006/relationships/image" Target="../media/image9.svg"/><Relationship Id="rId10" Type="http://schemas.openxmlformats.org/officeDocument/2006/relationships/image" Target="../media/image15.png"/><Relationship Id="rId9" Type="http://schemas.openxmlformats.org/officeDocument/2006/relationships/image" Target="../media/image2.sv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5" Type="http://schemas.openxmlformats.org/officeDocument/2006/relationships/image" Target="../media/image9.svg"/><Relationship Id="rId10" Type="http://schemas.openxmlformats.org/officeDocument/2006/relationships/image" Target="../media/image15.png"/><Relationship Id="rId9" Type="http://schemas.openxmlformats.org/officeDocument/2006/relationships/image" Target="../media/image2.sv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4" Type="http://schemas.openxmlformats.org/officeDocument/2006/relationships/image" Target="../media/image20.pn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Relationship Id="rId9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5.png"/><Relationship Id="rId21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9" Type="http://schemas.openxmlformats.org/officeDocument/2006/relationships/image" Target="../media/image2.png"/><Relationship Id="rId22" Type="http://schemas.openxmlformats.org/officeDocument/2006/relationships/image" Target="../media/image3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23" Type="http://schemas.openxmlformats.org/officeDocument/2006/relationships/image" Target="../media/image19.png"/><Relationship Id="rId4" Type="http://schemas.openxmlformats.org/officeDocument/2006/relationships/image" Target="../media/image5.png"/><Relationship Id="rId22" Type="http://schemas.openxmlformats.org/officeDocument/2006/relationships/image" Target="../media/image3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sv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08689"/>
              </p:ext>
            </p:extLst>
          </p:nvPr>
        </p:nvGraphicFramePr>
        <p:xfrm>
          <a:off x="811372" y="800100"/>
          <a:ext cx="16594427" cy="923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5593">
                  <a:extLst>
                    <a:ext uri="{9D8B030D-6E8A-4147-A177-3AD203B41FA5}">
                      <a16:colId xmlns:a16="http://schemas.microsoft.com/office/drawing/2014/main" val="21687858"/>
                    </a:ext>
                  </a:extLst>
                </a:gridCol>
                <a:gridCol w="13748834">
                  <a:extLst>
                    <a:ext uri="{9D8B030D-6E8A-4147-A177-3AD203B41FA5}">
                      <a16:colId xmlns:a16="http://schemas.microsoft.com/office/drawing/2014/main" val="76154843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1. </a:t>
                      </a: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กระบวนการ (</a:t>
                      </a:r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Process)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RDP-01 </a:t>
                      </a: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การรับเข้าและตัดออกของ </a:t>
                      </a:r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Raw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Material Premix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26691132"/>
                  </a:ext>
                </a:extLst>
              </a:tr>
              <a:tr h="1246567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2. </a:t>
                      </a: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ข้อมูลที่ต้องใช้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In put)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แผนการผลิต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Code Part Premix</a:t>
                      </a:r>
                      <a:endParaRPr lang="th-TH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สูตรการผลิต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ปริมาณการใช้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Premix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ประจำวัน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54712708"/>
                  </a:ext>
                </a:extLst>
              </a:tr>
              <a:tr h="1688527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3.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ขั้นตอนย่อย 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Sub process)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การเลือกรายการสารที่ต้องการรับเข้า-เบิกออก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การคีย์ปริมาณสารที่ต้องการรับเข้า-เบิกออก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การเลือกคลังวัตถุดิบให้ตรงกับสารที่ต้องการรับเข้า-เบิกออก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การเรียกดูปริมาณสารคงเหลือประจำวัน</a:t>
                      </a:r>
                      <a:endParaRPr lang="en-US" sz="3300" baseline="0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656092378"/>
                  </a:ext>
                </a:extLst>
              </a:tr>
              <a:tr h="2148840">
                <a:tc>
                  <a:txBody>
                    <a:bodyPr/>
                    <a:lstStyle/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4. ความเสี่ยง </a:t>
                      </a:r>
                    </a:p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Risk)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R1.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การปรับแผนการผลิตของฝ่ายวางแผน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R2.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สูตรการผลิตในระบบไม่ถูกต้อง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R3.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เลือกรายการสาร หรือคีย์ปริมาณสารที่ต้องการรับเช้า-เบิกออกไม่ถูกต้อง</a:t>
                      </a:r>
                    </a:p>
                    <a:p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.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เลือกคลังวัตถุดิบไม่ถูกต้อง</a:t>
                      </a:r>
                      <a:endParaRPr lang="en-US" sz="33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22928533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r>
                        <a:rPr lang="th-TH" sz="330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5. จุดควบคุม</a:t>
                      </a:r>
                    </a:p>
                    <a:p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Control point)</a:t>
                      </a:r>
                      <a:endParaRPr lang="en-US" sz="3300" i="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ตรวจสอบแผนการผลิตที่มีการปรับปรุงล่าสุด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ตรวจสอบความถูกต้องกับเอกสารสูตรการผลิต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ตรวจสอบรายการและยอดคงเหลือของสารประจำวันกับ </a:t>
                      </a:r>
                      <a:r>
                        <a:rPr lang="en-US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Stock card (Excel) </a:t>
                      </a:r>
                      <a:r>
                        <a:rPr lang="th-TH" sz="3300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ของแผนก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987145266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96593"/>
            <a:ext cx="9899586" cy="676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RDP-01 </a:t>
            </a:r>
            <a:r>
              <a:rPr lang="th-TH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การรับเข้าและตัดออกของ</a:t>
            </a:r>
            <a:r>
              <a:rPr lang="en-US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Raw Material Premix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14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24119" y="3771559"/>
            <a:ext cx="1316121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115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On Hand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1971" y="222406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5057460" y="5143500"/>
            <a:ext cx="92945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การตรวจสอบสต๊อกคงเหลือตาม </a:t>
            </a:r>
            <a:r>
              <a:rPr lang="en-US" sz="66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Lot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140502" y="6203842"/>
            <a:ext cx="3528678" cy="3992569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28752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7286" y="1760995"/>
            <a:ext cx="8071567" cy="81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On Hand</a:t>
            </a:r>
            <a:endParaRPr lang="en-US" sz="6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231702" y="2439282"/>
            <a:ext cx="8966424" cy="5930350"/>
            <a:chOff x="0" y="0"/>
            <a:chExt cx="1689752" cy="1654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9752" cy="1654060"/>
            </a:xfrm>
            <a:custGeom>
              <a:avLst/>
              <a:gdLst/>
              <a:ahLst/>
              <a:cxnLst/>
              <a:rect l="l" t="t" r="r" b="b"/>
              <a:pathLst>
                <a:path w="1689752" h="1654060">
                  <a:moveTo>
                    <a:pt x="0" y="0"/>
                  </a:moveTo>
                  <a:lnTo>
                    <a:pt x="1689752" y="0"/>
                  </a:lnTo>
                  <a:lnTo>
                    <a:pt x="1689752" y="1654060"/>
                  </a:lnTo>
                  <a:lnTo>
                    <a:pt x="0" y="1654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9752" cy="1692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8805889"/>
            <a:ext cx="18288000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70567" y="975777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02020" y="1689327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293811" y="2552700"/>
            <a:ext cx="7645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การตรวจสอบส</a:t>
            </a: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ต๊อก</a:t>
            </a:r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คงเหลือตาม </a:t>
            </a:r>
            <a:r>
              <a:rPr lang="en-US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Lot</a:t>
            </a:r>
            <a:endParaRPr lang="th-TH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3810" y="3856909"/>
            <a:ext cx="830738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ts val="3540"/>
              </a:lnSpc>
              <a:buAutoNum type="arabicPeriod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SU Part On Hand</a:t>
            </a:r>
          </a:p>
          <a:p>
            <a:pPr marL="514350" indent="-514350">
              <a:lnSpc>
                <a:spcPts val="3540"/>
              </a:lnSpc>
              <a:buAutoNum type="arabicPeriod"/>
            </a:pPr>
            <a:endParaRPr lang="en-US" sz="40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14350" indent="-514350">
              <a:lnSpc>
                <a:spcPts val="3540"/>
              </a:lnSpc>
              <a:buAutoNum type="arabicPeriod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Warehouse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</a:t>
            </a: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คลังวัตถุดิบ</a:t>
            </a:r>
            <a:endParaRPr lang="th-TH" sz="2400" dirty="0" smtClean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th-TH" sz="4400" dirty="0">
                <a:latin typeface="Cordia New" panose="020B0304020202020204" pitchFamily="34" charset="-34"/>
              </a:rPr>
              <a:t>	- คลังวัตถุดิบส่วนผสมสารเคมีซอส </a:t>
            </a:r>
            <a:endParaRPr lang="en-US" sz="4400" dirty="0" smtClean="0">
              <a:latin typeface="Cordia New" panose="020B0304020202020204" pitchFamily="34" charset="-34"/>
            </a:endParaRPr>
          </a:p>
          <a:p>
            <a:r>
              <a:rPr lang="en-US" sz="4400" dirty="0">
                <a:latin typeface="Cordia New" panose="020B0304020202020204" pitchFamily="34" charset="-34"/>
                <a:cs typeface="Cordia New" panose="020B0304020202020204" pitchFamily="34" charset="-34"/>
              </a:rPr>
              <a:t>	-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CAN </a:t>
            </a:r>
            <a:endParaRPr lang="en-US" sz="4400" dirty="0" smtClean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-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UHT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endParaRPr lang="en-US" sz="20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ts val="3540"/>
              </a:lnSpc>
            </a:pP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 </a:t>
            </a: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400" dirty="0" err="1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Reteive</a:t>
            </a: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4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th-TH" sz="4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2"/>
          <p:cNvSpPr/>
          <p:nvPr/>
        </p:nvSpPr>
        <p:spPr>
          <a:xfrm>
            <a:off x="15863275" y="8577335"/>
            <a:ext cx="2043725" cy="1671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4845070" y="127268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/>
          <a:srcRect l="-1" t="3333" r="35323" b="23333"/>
          <a:stretch/>
        </p:blipFill>
        <p:spPr>
          <a:xfrm>
            <a:off x="9461783" y="2705353"/>
            <a:ext cx="8445217" cy="538618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42999" y="3654340"/>
            <a:ext cx="7743485" cy="4613360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 rot="1604308">
            <a:off x="7088956" y="3921797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1353800" y="266700"/>
            <a:ext cx="6934200" cy="14133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1582400" y="575805"/>
            <a:ext cx="609664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On Hand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59" r="76667" b="26767"/>
          <a:stretch/>
        </p:blipFill>
        <p:spPr>
          <a:xfrm>
            <a:off x="2687186" y="2350875"/>
            <a:ext cx="4495800" cy="7305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750" b="47037"/>
          <a:stretch/>
        </p:blipFill>
        <p:spPr>
          <a:xfrm>
            <a:off x="10287000" y="3238500"/>
            <a:ext cx="6772185" cy="64561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409789" y="121177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5149" y="1394345"/>
            <a:ext cx="4176143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SU Part On Hand</a:t>
            </a:r>
            <a:endParaRPr lang="en-US" sz="48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5149" y="7684875"/>
            <a:ext cx="3645438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9829800" y="2358599"/>
            <a:ext cx="6966972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เลือก </a:t>
            </a:r>
            <a:r>
              <a:rPr lang="en-US" sz="48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Warehouse &gt; </a:t>
            </a: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เลือกคลังวัตถุดิบ</a:t>
            </a:r>
          </a:p>
        </p:txBody>
      </p:sp>
      <p:sp>
        <p:nvSpPr>
          <p:cNvPr id="11" name="Freeform 6"/>
          <p:cNvSpPr/>
          <p:nvPr/>
        </p:nvSpPr>
        <p:spPr>
          <a:xfrm>
            <a:off x="9039360" y="20955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6BA7E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258932" y="6438900"/>
            <a:ext cx="2914268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12344400" y="7009971"/>
            <a:ext cx="2914268" cy="80053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 14"/>
          <p:cNvSpPr/>
          <p:nvPr/>
        </p:nvSpPr>
        <p:spPr>
          <a:xfrm>
            <a:off x="7728550" y="7393301"/>
            <a:ext cx="1845879" cy="2502119"/>
          </a:xfrm>
          <a:custGeom>
            <a:avLst/>
            <a:gdLst/>
            <a:ahLst/>
            <a:cxnLst/>
            <a:rect l="l" t="t" r="r" b="b"/>
            <a:pathLst>
              <a:path w="1845879" h="2502119">
                <a:moveTo>
                  <a:pt x="0" y="0"/>
                </a:moveTo>
                <a:lnTo>
                  <a:pt x="1845879" y="0"/>
                </a:lnTo>
                <a:lnTo>
                  <a:pt x="1845879" y="2502119"/>
                </a:lnTo>
                <a:lnTo>
                  <a:pt x="0" y="250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199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1353800" y="266700"/>
            <a:ext cx="6934200" cy="14133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1582400" y="575805"/>
            <a:ext cx="609664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On Hand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333" r="35416" b="34833"/>
          <a:stretch/>
        </p:blipFill>
        <p:spPr>
          <a:xfrm>
            <a:off x="1600200" y="2364000"/>
            <a:ext cx="14325600" cy="7715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1591741"/>
            <a:ext cx="2244525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4800" b="1" dirty="0" err="1" smtClean="0">
                <a:solidFill>
                  <a:srgbClr val="000000"/>
                </a:solidFill>
                <a:latin typeface="Cordia New" panose="020B0304020202020204" pitchFamily="34" charset="-34"/>
              </a:rPr>
              <a:t>Reteive</a:t>
            </a:r>
            <a:endParaRPr lang="th-TH" sz="4800" b="1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600200" y="141319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2600" y="5524500"/>
            <a:ext cx="1447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394709" y="5100327"/>
            <a:ext cx="8146782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สต๊อกคงเหลือทั้งหมดแยกตาม </a:t>
            </a:r>
            <a:r>
              <a:rPr lang="en-US" sz="48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Lot </a:t>
            </a:r>
            <a:r>
              <a:rPr lang="th-TH" sz="48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จะปรากฏขึ้น</a:t>
            </a:r>
            <a:endParaRPr lang="th-TH" sz="4800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1582400" y="571291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74" name="Picture 2" descr="ไอเดีย 0000สติ๊กเกอร์การ์ตูน 160 รายการ | สติกเกอร์, การ์ตูนตลก, รูปเด็กตลกๆ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9667" l="10541" r="96757">
                        <a14:foregroundMark x1="84054" y1="14667" x2="84054" y2="14667"/>
                        <a14:foregroundMark x1="37297" y1="36667" x2="37297" y2="36667"/>
                        <a14:foregroundMark x1="42432" y1="74333" x2="42432" y2="74333"/>
                        <a14:foregroundMark x1="20000" y1="55000" x2="20000" y2="55000"/>
                        <a14:foregroundMark x1="19189" y1="52667" x2="19189" y2="5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39"/>
          <a:stretch/>
        </p:blipFill>
        <p:spPr bwMode="auto">
          <a:xfrm>
            <a:off x="16022932" y="7416799"/>
            <a:ext cx="2423295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4698016" y="3214522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0751" y="3746783"/>
            <a:ext cx="17297400" cy="955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</a:t>
            </a: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Movements</a:t>
            </a:r>
            <a:endParaRPr lang="en-US" sz="10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5983" y="2582556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5057460" y="5143500"/>
            <a:ext cx="8682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การตรวจสอบสต๊อกการ์ดแบบที่ 1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295400" y="5905500"/>
            <a:ext cx="3568099" cy="4297347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23612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282488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Movements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821916" y="157036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91707" y="1025510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293811" y="1714500"/>
            <a:ext cx="7138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การตรวจสอบสต๊อกการ์ดแบบที่ 1</a:t>
            </a:r>
            <a:endParaRPr lang="th-TH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317633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/>
          <a:srcRect l="22499" t="1" r="23751" b="34444"/>
          <a:stretch/>
        </p:blipFill>
        <p:spPr>
          <a:xfrm>
            <a:off x="10361176" y="3315262"/>
            <a:ext cx="7317224" cy="579063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08776" y="3184186"/>
            <a:ext cx="7622024" cy="6074114"/>
            <a:chOff x="0" y="0"/>
            <a:chExt cx="1689752" cy="1654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9752" cy="1654060"/>
            </a:xfrm>
            <a:custGeom>
              <a:avLst/>
              <a:gdLst/>
              <a:ahLst/>
              <a:cxnLst/>
              <a:rect l="l" t="t" r="r" b="b"/>
              <a:pathLst>
                <a:path w="1689752" h="1654060">
                  <a:moveTo>
                    <a:pt x="0" y="0"/>
                  </a:moveTo>
                  <a:lnTo>
                    <a:pt x="1689752" y="0"/>
                  </a:lnTo>
                  <a:lnTo>
                    <a:pt x="1689752" y="1654060"/>
                  </a:lnTo>
                  <a:lnTo>
                    <a:pt x="0" y="1654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9752" cy="1692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Freeform 12"/>
          <p:cNvSpPr/>
          <p:nvPr/>
        </p:nvSpPr>
        <p:spPr>
          <a:xfrm>
            <a:off x="16230600" y="8683028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/>
          <p:cNvSpPr/>
          <p:nvPr/>
        </p:nvSpPr>
        <p:spPr>
          <a:xfrm>
            <a:off x="1143000" y="2851347"/>
            <a:ext cx="8763000" cy="6899983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 rot="1604308">
            <a:off x="8068302" y="2961319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3811" y="3080683"/>
            <a:ext cx="868838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Period Stock Movements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Filter Tab &gt; Site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Search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สุรีย์สำนักงานใหญ่/พร้าวหอม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Warehouse Tab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เลือกคลัง</a:t>
            </a:r>
          </a:p>
          <a:p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- คลังวัตถุดิบส่วนผสมสารเคมีซอส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(S-SRD-RI)</a:t>
            </a:r>
          </a:p>
          <a:p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th-TH" sz="4000" dirty="0">
                <a:solidFill>
                  <a:srgbClr val="000000"/>
                </a:solidFill>
                <a:latin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0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CAN (C-URD-RI</a:t>
            </a:r>
            <a:r>
              <a:rPr lang="en-US" sz="40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sz="40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en-US" sz="40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th-TH" sz="4000" dirty="0">
                <a:solidFill>
                  <a:srgbClr val="000000"/>
                </a:solidFill>
                <a:latin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0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UHT (</a:t>
            </a:r>
            <a:r>
              <a:rPr lang="en-US" sz="40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U-URD-RI)</a:t>
            </a:r>
            <a:endParaRPr lang="th-TH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 startAt="4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Selection Tab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ติ๊กช่อง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Print Detail</a:t>
            </a:r>
          </a:p>
          <a:p>
            <a:pPr marL="742950" indent="-742950">
              <a:buAutoNum type="arabicPeriod" startAt="4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Cut-off Date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ให้ติ๊กช่อง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Dynamic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วันที่จะเปลี่ยนเป็นคำว่า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Today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 startAt="4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Print Preview</a:t>
            </a:r>
          </a:p>
        </p:txBody>
      </p:sp>
    </p:spTree>
    <p:extLst>
      <p:ext uri="{BB962C8B-B14F-4D97-AF65-F5344CB8AC3E}">
        <p14:creationId xmlns:p14="http://schemas.microsoft.com/office/powerpoint/2010/main" val="17537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t="3534" r="77001" b="66846"/>
          <a:stretch/>
        </p:blipFill>
        <p:spPr>
          <a:xfrm>
            <a:off x="665641" y="1866900"/>
            <a:ext cx="6039960" cy="4191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699329" y="4502490"/>
            <a:ext cx="4777672" cy="14792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Freeform 6"/>
          <p:cNvSpPr/>
          <p:nvPr/>
        </p:nvSpPr>
        <p:spPr>
          <a:xfrm>
            <a:off x="789403" y="8040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9219557" y="575805"/>
            <a:ext cx="932380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Movements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4763" y="986570"/>
            <a:ext cx="5497018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Period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Stock Movements</a:t>
            </a:r>
            <a:endParaRPr lang="en-US" sz="48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Freeform 6"/>
          <p:cNvSpPr/>
          <p:nvPr/>
        </p:nvSpPr>
        <p:spPr>
          <a:xfrm>
            <a:off x="8382000" y="199859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99FF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14211" y="1943100"/>
            <a:ext cx="8492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ไปที่ </a:t>
            </a:r>
            <a:r>
              <a:rPr lang="en-US" sz="48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Filter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Tab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&gt; Site &gt; </a:t>
            </a:r>
            <a:r>
              <a:rPr lang="th-TH" sz="4800" b="1" dirty="0">
                <a:latin typeface="Cordia New" panose="020B0304020202020204" pitchFamily="34" charset="-34"/>
              </a:rPr>
              <a:t>กด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Search &gt; </a:t>
            </a:r>
            <a:r>
              <a:rPr lang="th-TH" sz="4800" b="1" dirty="0">
                <a:latin typeface="Cordia New" panose="020B0304020202020204" pitchFamily="34" charset="-34"/>
              </a:rPr>
              <a:t>เลือก สุรีย์สำนักงานใหญ่/พร้าวหอม</a:t>
            </a:r>
          </a:p>
          <a:p>
            <a:endParaRPr lang="th-TH" sz="4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0112" r="-567" b="59601"/>
          <a:stretch/>
        </p:blipFill>
        <p:spPr>
          <a:xfrm>
            <a:off x="9102000" y="3489318"/>
            <a:ext cx="9031528" cy="35055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677" y="6369848"/>
            <a:ext cx="7425561" cy="37417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4147" t="46059" r="19834" b="27668"/>
          <a:stretch/>
        </p:blipFill>
        <p:spPr>
          <a:xfrm>
            <a:off x="1509403" y="7423027"/>
            <a:ext cx="8159657" cy="259036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839060">
            <a:off x="9003539" y="5983631"/>
            <a:ext cx="669012" cy="457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Box 20"/>
          <p:cNvSpPr txBox="1"/>
          <p:nvPr/>
        </p:nvSpPr>
        <p:spPr>
          <a:xfrm>
            <a:off x="7769492" y="6210300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/>
              <a:t>กดตรงนี้</a:t>
            </a:r>
            <a:endParaRPr lang="th-TH" sz="3200" b="1" dirty="0"/>
          </a:p>
        </p:txBody>
      </p:sp>
      <p:sp>
        <p:nvSpPr>
          <p:cNvPr id="22" name="Down Arrow 21"/>
          <p:cNvSpPr/>
          <p:nvPr/>
        </p:nvSpPr>
        <p:spPr>
          <a:xfrm>
            <a:off x="15544800" y="6079695"/>
            <a:ext cx="609600" cy="703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Left Arrow 24"/>
          <p:cNvSpPr/>
          <p:nvPr/>
        </p:nvSpPr>
        <p:spPr>
          <a:xfrm>
            <a:off x="9587264" y="8519777"/>
            <a:ext cx="978408" cy="6613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15697200" y="7813632"/>
            <a:ext cx="1512692" cy="454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Freeform 6"/>
          <p:cNvSpPr/>
          <p:nvPr/>
        </p:nvSpPr>
        <p:spPr>
          <a:xfrm>
            <a:off x="16843758" y="406877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2.1</a:t>
            </a:r>
          </a:p>
        </p:txBody>
      </p:sp>
      <p:sp>
        <p:nvSpPr>
          <p:cNvPr id="29" name="Freeform 6"/>
          <p:cNvSpPr/>
          <p:nvPr/>
        </p:nvSpPr>
        <p:spPr>
          <a:xfrm>
            <a:off x="16468786" y="687063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2.2</a:t>
            </a:r>
          </a:p>
        </p:txBody>
      </p:sp>
      <p:sp>
        <p:nvSpPr>
          <p:cNvPr id="30" name="Freeform 6"/>
          <p:cNvSpPr/>
          <p:nvPr/>
        </p:nvSpPr>
        <p:spPr>
          <a:xfrm>
            <a:off x="9021771" y="730443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6858" y="9178868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site</a:t>
            </a:r>
            <a:endParaRPr lang="th-TH" sz="32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3327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3"/>
          <p:cNvSpPr txBox="1"/>
          <p:nvPr/>
        </p:nvSpPr>
        <p:spPr>
          <a:xfrm>
            <a:off x="9219557" y="575805"/>
            <a:ext cx="932380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Movements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4714" y="1370894"/>
            <a:ext cx="62424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ไปที่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Warehouse Tab &gt; </a:t>
            </a:r>
            <a:r>
              <a:rPr lang="th-TH" sz="4800" b="1" dirty="0">
                <a:latin typeface="Cordia New" panose="020B0304020202020204" pitchFamily="34" charset="-34"/>
              </a:rPr>
              <a:t>เลือกคลัง</a:t>
            </a:r>
          </a:p>
        </p:txBody>
      </p:sp>
      <p:sp>
        <p:nvSpPr>
          <p:cNvPr id="6" name="Freeform 6"/>
          <p:cNvSpPr/>
          <p:nvPr/>
        </p:nvSpPr>
        <p:spPr>
          <a:xfrm>
            <a:off x="838200" y="137089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60" b="56306"/>
          <a:stretch/>
        </p:blipFill>
        <p:spPr>
          <a:xfrm>
            <a:off x="838200" y="2552700"/>
            <a:ext cx="7543800" cy="32766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4041000">
            <a:off x="2028395" y="4930891"/>
            <a:ext cx="669012" cy="457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1981200" y="5385395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/>
              <a:t>กดตรงนี้</a:t>
            </a:r>
            <a:endParaRPr lang="th-TH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632" y="2514600"/>
            <a:ext cx="8259717" cy="3924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37284" b="60364"/>
          <a:stretch/>
        </p:blipFill>
        <p:spPr>
          <a:xfrm>
            <a:off x="3048000" y="7530901"/>
            <a:ext cx="14208304" cy="514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37129" b="60086"/>
          <a:stretch/>
        </p:blipFill>
        <p:spPr>
          <a:xfrm>
            <a:off x="3032761" y="9029700"/>
            <a:ext cx="14223543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55924" b="41639"/>
          <a:stretch/>
        </p:blipFill>
        <p:spPr>
          <a:xfrm>
            <a:off x="3032761" y="8267700"/>
            <a:ext cx="14223544" cy="533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8561832" y="4341258"/>
            <a:ext cx="978408" cy="68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5392400" y="4058039"/>
            <a:ext cx="1678603" cy="399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Down Arrow 15"/>
          <p:cNvSpPr/>
          <p:nvPr/>
        </p:nvSpPr>
        <p:spPr>
          <a:xfrm>
            <a:off x="13335000" y="5829300"/>
            <a:ext cx="838200" cy="1392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6"/>
          <p:cNvSpPr/>
          <p:nvPr/>
        </p:nvSpPr>
        <p:spPr>
          <a:xfrm>
            <a:off x="7314086" y="300383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.1</a:t>
            </a:r>
          </a:p>
        </p:txBody>
      </p:sp>
      <p:sp>
        <p:nvSpPr>
          <p:cNvPr id="18" name="Freeform 6"/>
          <p:cNvSpPr/>
          <p:nvPr/>
        </p:nvSpPr>
        <p:spPr>
          <a:xfrm>
            <a:off x="16351003" y="302893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.2</a:t>
            </a:r>
          </a:p>
        </p:txBody>
      </p:sp>
      <p:sp>
        <p:nvSpPr>
          <p:cNvPr id="19" name="Freeform 6"/>
          <p:cNvSpPr/>
          <p:nvPr/>
        </p:nvSpPr>
        <p:spPr>
          <a:xfrm>
            <a:off x="15657141" y="700872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.3</a:t>
            </a:r>
          </a:p>
        </p:txBody>
      </p:sp>
      <p:sp>
        <p:nvSpPr>
          <p:cNvPr id="20" name="Freeform 8"/>
          <p:cNvSpPr/>
          <p:nvPr/>
        </p:nvSpPr>
        <p:spPr>
          <a:xfrm>
            <a:off x="168926" y="7130940"/>
            <a:ext cx="2424781" cy="2502119"/>
          </a:xfrm>
          <a:custGeom>
            <a:avLst/>
            <a:gdLst/>
            <a:ahLst/>
            <a:cxnLst/>
            <a:rect l="l" t="t" r="r" b="b"/>
            <a:pathLst>
              <a:path w="2424781" h="2502119">
                <a:moveTo>
                  <a:pt x="0" y="0"/>
                </a:moveTo>
                <a:lnTo>
                  <a:pt x="2424781" y="0"/>
                </a:lnTo>
                <a:lnTo>
                  <a:pt x="2424781" y="2502119"/>
                </a:lnTo>
                <a:lnTo>
                  <a:pt x="0" y="2502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50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219557" y="575805"/>
            <a:ext cx="932380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Movements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0263" y="1315395"/>
            <a:ext cx="7550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ไปที่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Selection Tab &gt; </a:t>
            </a:r>
            <a:r>
              <a:rPr lang="th-TH" sz="4800" b="1" dirty="0">
                <a:latin typeface="Cordia New" panose="020B0304020202020204" pitchFamily="34" charset="-34"/>
              </a:rPr>
              <a:t>ติ๊กช่อง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Print Detail</a:t>
            </a:r>
          </a:p>
        </p:txBody>
      </p:sp>
      <p:sp>
        <p:nvSpPr>
          <p:cNvPr id="6" name="Freeform 6"/>
          <p:cNvSpPr/>
          <p:nvPr/>
        </p:nvSpPr>
        <p:spPr>
          <a:xfrm>
            <a:off x="939783" y="131539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081" r="72" b="3085"/>
          <a:stretch/>
        </p:blipFill>
        <p:spPr>
          <a:xfrm>
            <a:off x="1705503" y="2152770"/>
            <a:ext cx="6752697" cy="75627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81400" y="4305300"/>
            <a:ext cx="1678603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reeform 6"/>
          <p:cNvSpPr/>
          <p:nvPr/>
        </p:nvSpPr>
        <p:spPr>
          <a:xfrm>
            <a:off x="10163703" y="24765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26985" y="2293906"/>
            <a:ext cx="70610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ช่อง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Cut-off Date </a:t>
            </a:r>
            <a:r>
              <a:rPr lang="th-TH" sz="4800" b="1" dirty="0">
                <a:latin typeface="Cordia New" panose="020B0304020202020204" pitchFamily="34" charset="-34"/>
              </a:rPr>
              <a:t>ให้ติ๊กช่อง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Dynamic </a:t>
            </a:r>
            <a:r>
              <a:rPr lang="th-TH" sz="4800" b="1" dirty="0">
                <a:latin typeface="Cordia New" panose="020B0304020202020204" pitchFamily="34" charset="-34"/>
              </a:rPr>
              <a:t>วันที่จะเปลี่ยนเป็นคำว่า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Today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9381" y="3102950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/>
              <a:t>เลือกช่วงวันที่ที่ต้องการดูสต๊อกการ์ด</a:t>
            </a:r>
            <a:endParaRPr lang="th-TH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824453" y="3711166"/>
            <a:ext cx="2204747" cy="58775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28732" y="3564615"/>
            <a:ext cx="4326998" cy="21884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-73" t="20721" r="73" b="44144"/>
          <a:stretch/>
        </p:blipFill>
        <p:spPr>
          <a:xfrm>
            <a:off x="10439400" y="4762500"/>
            <a:ext cx="7292369" cy="330220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430000" y="7581900"/>
            <a:ext cx="38862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Down Arrow 21"/>
          <p:cNvSpPr/>
          <p:nvPr/>
        </p:nvSpPr>
        <p:spPr>
          <a:xfrm>
            <a:off x="13748449" y="3964189"/>
            <a:ext cx="914400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3200" y="5981700"/>
            <a:ext cx="32004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Freeform 12"/>
          <p:cNvSpPr/>
          <p:nvPr/>
        </p:nvSpPr>
        <p:spPr>
          <a:xfrm>
            <a:off x="15745833" y="8051986"/>
            <a:ext cx="2355178" cy="218389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1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219557" y="575805"/>
            <a:ext cx="932380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Period Stock Movements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927" r="2898" b="44128"/>
          <a:stretch/>
        </p:blipFill>
        <p:spPr>
          <a:xfrm>
            <a:off x="1066800" y="1954176"/>
            <a:ext cx="7229058" cy="440852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59200" y="67375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6BA7E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6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8443" y="673754"/>
            <a:ext cx="3280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กด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Print Preview</a:t>
            </a:r>
          </a:p>
        </p:txBody>
      </p:sp>
      <p:sp>
        <p:nvSpPr>
          <p:cNvPr id="8" name="Oval 7"/>
          <p:cNvSpPr/>
          <p:nvPr/>
        </p:nvSpPr>
        <p:spPr>
          <a:xfrm>
            <a:off x="2544000" y="1943100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500" r="23750" b="34444"/>
          <a:stretch/>
        </p:blipFill>
        <p:spPr>
          <a:xfrm>
            <a:off x="8684314" y="2447100"/>
            <a:ext cx="9215229" cy="62857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165592" y="3320237"/>
            <a:ext cx="97840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2" name="Picture 4" descr="ไอเดีย สุดยอด 30 รายการ ในปี 2024 | สติกเกอร์, การ์ตูน, สติกเกอร์น่ารัก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0299" y1="64333" x2="50299" y2="64333"/>
                        <a14:foregroundMark x1="88024" y1="58000" x2="88024" y2="58000"/>
                        <a14:foregroundMark x1="72156" y1="37667" x2="72156" y2="37667"/>
                        <a14:foregroundMark x1="11976" y1="44667" x2="11976" y2="44667"/>
                        <a14:foregroundMark x1="11377" y1="42333" x2="11377" y2="42333"/>
                        <a14:foregroundMark x1="48802" y1="17333" x2="48802" y2="17333"/>
                        <a14:foregroundMark x1="42216" y1="19333" x2="42216" y2="19333"/>
                        <a14:foregroundMark x1="29940" y1="22333" x2="29940" y2="22333"/>
                        <a14:foregroundMark x1="27545" y1="13000" x2="27545" y2="13000"/>
                        <a14:foregroundMark x1="26946" y1="7667" x2="26946" y2="7667"/>
                        <a14:foregroundMark x1="16467" y1="25000" x2="16467" y2="25000"/>
                        <a14:backgroundMark x1="23952" y1="14333" x2="23952" y2="1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70" y="6217099"/>
            <a:ext cx="2708499" cy="2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8"/>
          <p:cNvSpPr/>
          <p:nvPr/>
        </p:nvSpPr>
        <p:spPr>
          <a:xfrm>
            <a:off x="16152339" y="7481746"/>
            <a:ext cx="2424781" cy="2502119"/>
          </a:xfrm>
          <a:custGeom>
            <a:avLst/>
            <a:gdLst/>
            <a:ahLst/>
            <a:cxnLst/>
            <a:rect l="l" t="t" r="r" b="b"/>
            <a:pathLst>
              <a:path w="2424781" h="2502119">
                <a:moveTo>
                  <a:pt x="0" y="0"/>
                </a:moveTo>
                <a:lnTo>
                  <a:pt x="2424781" y="0"/>
                </a:lnTo>
                <a:lnTo>
                  <a:pt x="2424781" y="2502119"/>
                </a:lnTo>
                <a:lnTo>
                  <a:pt x="0" y="2502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3244470" y="9267870"/>
            <a:ext cx="12309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Cordia New" panose="020B0304020202020204" pitchFamily="34" charset="-34"/>
              </a:rPr>
              <a:t>*</a:t>
            </a:r>
            <a:r>
              <a:rPr lang="th-TH" sz="4800" b="1" dirty="0" smtClean="0">
                <a:latin typeface="Cordia New" panose="020B0304020202020204" pitchFamily="34" charset="-34"/>
              </a:rPr>
              <a:t>ระบบจะขึ้นเฉพาะรายการสารที่มีการเคลื่อนไหว (รับเข้า-เบิกออก)</a:t>
            </a:r>
            <a:endParaRPr lang="en-US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6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5832570" y="7851496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24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1968978"/>
            <a:ext cx="18288001" cy="7213122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338587" y="3332688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9030" y="3304605"/>
            <a:ext cx="722994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dirty="0" smtClean="0">
                <a:solidFill>
                  <a:srgbClr val="000000"/>
                </a:solidFill>
                <a:latin typeface="Bryndan Write" panose="020B0604020202020204" charset="0"/>
              </a:rPr>
              <a:t>ERP Stock</a:t>
            </a:r>
            <a:endParaRPr lang="en-US" sz="13218" dirty="0">
              <a:solidFill>
                <a:srgbClr val="000000"/>
              </a:solidFill>
              <a:latin typeface="Bryndan Write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 rot="-7071524">
            <a:off x="3896019" y="6110207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02305" y="6990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7953" y="78157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1510424" y="1727017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794" y="7654359"/>
            <a:ext cx="3798089" cy="2482785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83620" y="1641543"/>
            <a:ext cx="3543707" cy="1275108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7535" y="3963658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1" y="630103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575526" y="7450114"/>
            <a:ext cx="2607759" cy="2744504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67815" y="82871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231955" y="3663032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45105" y="9020423"/>
            <a:ext cx="6174179" cy="6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5400" dirty="0" smtClean="0">
                <a:solidFill>
                  <a:srgbClr val="000000"/>
                </a:solidFill>
                <a:latin typeface="Poppins Bold"/>
              </a:rPr>
              <a:t>R&amp;D Department</a:t>
            </a:r>
            <a:endParaRPr lang="en-US" sz="5400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42975" y="2787748"/>
            <a:ext cx="13602049" cy="2545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</a:t>
            </a: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Transaction</a:t>
            </a:r>
          </a:p>
          <a:p>
            <a:pPr marL="475276" lvl="1" algn="ctr">
              <a:lnSpc>
                <a:spcPts val="6163"/>
              </a:lnSpc>
            </a:pPr>
            <a:endParaRPr lang="en-US" sz="10000" dirty="0" smtClean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History </a:t>
            </a: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Tracker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8805889"/>
            <a:ext cx="18288000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68207" y="1763212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5181600" y="5964461"/>
            <a:ext cx="8682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การตรวจสอบสต๊อกการ์ดแบบที่ </a:t>
            </a:r>
            <a:r>
              <a:rPr lang="th-TH" sz="6600" b="1" dirty="0" smtClean="0">
                <a:solidFill>
                  <a:srgbClr val="01070A"/>
                </a:solidFill>
                <a:latin typeface="Cordia New" panose="020B0304020202020204" pitchFamily="34" charset="-34"/>
              </a:rPr>
              <a:t>2</a:t>
            </a:r>
            <a:endParaRPr lang="th-TH" sz="6600" b="1" dirty="0">
              <a:solidFill>
                <a:srgbClr val="01070A"/>
              </a:solidFill>
              <a:latin typeface="Cordia New" panose="020B0304020202020204" pitchFamily="34" charset="-34"/>
            </a:endParaRP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143000" y="6187849"/>
            <a:ext cx="3581400" cy="4056215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32672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2824882" cy="1628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Transaction History Tracker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303976" y="1003032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14649" y="456146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293811" y="2552700"/>
            <a:ext cx="7138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การตรวจสอบสต๊อกการ์ดแบบที่ 2</a:t>
            </a:r>
            <a:endParaRPr lang="th-TH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3811" y="3956489"/>
            <a:ext cx="8688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SU Part Transaction History Tracker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เลือกช่วงวันที่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ex. 1/5/67 – 31/5/67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ใส่เลข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Part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(รหัสสินค้าสาร)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ex. RIS0301, RIB0101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Reteive</a:t>
            </a:r>
            <a:endParaRPr lang="en-US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317633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0" y="8805889"/>
            <a:ext cx="18288000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83115" y="3033486"/>
            <a:ext cx="9456549" cy="6214027"/>
            <a:chOff x="0" y="-38100"/>
            <a:chExt cx="2096454" cy="1692160"/>
          </a:xfrm>
        </p:grpSpPr>
        <p:sp>
          <p:nvSpPr>
            <p:cNvPr id="6" name="Freeform 6"/>
            <p:cNvSpPr/>
            <p:nvPr/>
          </p:nvSpPr>
          <p:spPr>
            <a:xfrm>
              <a:off x="406702" y="-23422"/>
              <a:ext cx="1689752" cy="1654060"/>
            </a:xfrm>
            <a:custGeom>
              <a:avLst/>
              <a:gdLst/>
              <a:ahLst/>
              <a:cxnLst/>
              <a:rect l="l" t="t" r="r" b="b"/>
              <a:pathLst>
                <a:path w="1689752" h="1654060">
                  <a:moveTo>
                    <a:pt x="0" y="0"/>
                  </a:moveTo>
                  <a:lnTo>
                    <a:pt x="1689752" y="0"/>
                  </a:lnTo>
                  <a:lnTo>
                    <a:pt x="1689752" y="1654060"/>
                  </a:lnTo>
                  <a:lnTo>
                    <a:pt x="0" y="1654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9752" cy="1692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43000" y="3717941"/>
            <a:ext cx="8763000" cy="3238388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 rot="1604308">
            <a:off x="8063753" y="3781129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000" y="7401461"/>
            <a:ext cx="8688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**หากสารนั้นๆไม่มีการเคลื่อนไหว จะไม่ขึ้นแสดงผลข้อมูล**</a:t>
            </a:r>
            <a:endParaRPr lang="en-US" sz="4000" b="1" i="1" dirty="0" smtClean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/>
          <a:srcRect t="8832" r="53762" b="25993"/>
          <a:stretch/>
        </p:blipFill>
        <p:spPr>
          <a:xfrm>
            <a:off x="10603596" y="3345064"/>
            <a:ext cx="7247749" cy="5496491"/>
          </a:xfrm>
          <a:prstGeom prst="rect">
            <a:avLst/>
          </a:prstGeom>
        </p:spPr>
      </p:pic>
      <p:sp>
        <p:nvSpPr>
          <p:cNvPr id="19" name="Freeform 12"/>
          <p:cNvSpPr/>
          <p:nvPr/>
        </p:nvSpPr>
        <p:spPr>
          <a:xfrm>
            <a:off x="16154400" y="8922543"/>
            <a:ext cx="1696945" cy="125860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861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0363200" y="266700"/>
            <a:ext cx="7924800" cy="2180400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515600" y="575805"/>
            <a:ext cx="7467600" cy="1628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Transaction History Tracker</a:t>
            </a:r>
          </a:p>
        </p:txBody>
      </p:sp>
      <p:sp>
        <p:nvSpPr>
          <p:cNvPr id="6" name="Freeform 6"/>
          <p:cNvSpPr/>
          <p:nvPr/>
        </p:nvSpPr>
        <p:spPr>
          <a:xfrm>
            <a:off x="859200" y="67375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6BA7E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1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8443" y="673754"/>
            <a:ext cx="7545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เข้า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SU Part Transaction History Tracker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760" r="76667" b="29089"/>
          <a:stretch/>
        </p:blipFill>
        <p:spPr>
          <a:xfrm>
            <a:off x="1918133" y="1504750"/>
            <a:ext cx="5128040" cy="805834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19400" y="5372100"/>
            <a:ext cx="4038600" cy="14792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reeform 6"/>
          <p:cNvSpPr/>
          <p:nvPr/>
        </p:nvSpPr>
        <p:spPr>
          <a:xfrm>
            <a:off x="7864195" y="264935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92D050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39039" y="2649354"/>
            <a:ext cx="6336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เลือกช่วงวันที่ที่ต้องการดู </a:t>
            </a:r>
            <a:r>
              <a:rPr lang="en-US" sz="4400" b="1" dirty="0" smtClean="0">
                <a:latin typeface="Cordia New" panose="020B0304020202020204" pitchFamily="34" charset="-34"/>
              </a:rPr>
              <a:t>Stock Card</a:t>
            </a:r>
            <a:endParaRPr lang="en-US" sz="4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16" t="3334" r="72083" b="60370"/>
          <a:stretch/>
        </p:blipFill>
        <p:spPr>
          <a:xfrm>
            <a:off x="8625391" y="3543301"/>
            <a:ext cx="6979297" cy="5181599"/>
          </a:xfrm>
          <a:prstGeom prst="rect">
            <a:avLst/>
          </a:prstGeom>
        </p:spPr>
      </p:pic>
      <p:sp>
        <p:nvSpPr>
          <p:cNvPr id="14" name="Freeform 8"/>
          <p:cNvSpPr/>
          <p:nvPr/>
        </p:nvSpPr>
        <p:spPr>
          <a:xfrm>
            <a:off x="16152339" y="7481746"/>
            <a:ext cx="2424781" cy="2502119"/>
          </a:xfrm>
          <a:custGeom>
            <a:avLst/>
            <a:gdLst/>
            <a:ahLst/>
            <a:cxnLst/>
            <a:rect l="l" t="t" r="r" b="b"/>
            <a:pathLst>
              <a:path w="2424781" h="2502119">
                <a:moveTo>
                  <a:pt x="0" y="0"/>
                </a:moveTo>
                <a:lnTo>
                  <a:pt x="2424781" y="0"/>
                </a:lnTo>
                <a:lnTo>
                  <a:pt x="2424781" y="2502119"/>
                </a:lnTo>
                <a:lnTo>
                  <a:pt x="0" y="250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18"/>
          <p:cNvSpPr/>
          <p:nvPr/>
        </p:nvSpPr>
        <p:spPr>
          <a:xfrm>
            <a:off x="10058400" y="5152925"/>
            <a:ext cx="5334000" cy="447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reeform 6"/>
          <p:cNvSpPr/>
          <p:nvPr/>
        </p:nvSpPr>
        <p:spPr>
          <a:xfrm>
            <a:off x="13224600" y="599283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56375" y="6027808"/>
            <a:ext cx="5077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>
                <a:latin typeface="Cordia New" panose="020B0304020202020204" pitchFamily="34" charset="-34"/>
              </a:rPr>
              <a:t>ใส่เลข </a:t>
            </a:r>
            <a:r>
              <a:rPr lang="en-US" sz="4000" b="1" dirty="0" smtClean="0">
                <a:latin typeface="Cordia New" panose="020B0304020202020204" pitchFamily="34" charset="-34"/>
              </a:rPr>
              <a:t>Part </a:t>
            </a:r>
            <a:r>
              <a:rPr lang="th-TH" sz="4000" b="1" dirty="0" smtClean="0">
                <a:latin typeface="Cordia New" panose="020B0304020202020204" pitchFamily="34" charset="-34"/>
              </a:rPr>
              <a:t>(รหัสสินค้าสาร)</a:t>
            </a:r>
          </a:p>
          <a:p>
            <a:r>
              <a:rPr lang="en-US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Ex. RIS0201, RIB0204</a:t>
            </a:r>
            <a:endParaRPr lang="en-US" sz="40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382680" y="5663929"/>
            <a:ext cx="2647520" cy="3289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2843600" y="5907924"/>
            <a:ext cx="381000" cy="2397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37563" y="8031384"/>
            <a:ext cx="1659237" cy="4477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Freeform 6"/>
          <p:cNvSpPr/>
          <p:nvPr/>
        </p:nvSpPr>
        <p:spPr>
          <a:xfrm>
            <a:off x="12749284" y="792747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99F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4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40672" y="7939585"/>
            <a:ext cx="5077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 smtClean="0">
                <a:latin typeface="Cordia New" panose="020B0304020202020204" pitchFamily="34" charset="-34"/>
              </a:rPr>
              <a:t>กด </a:t>
            </a:r>
            <a:r>
              <a:rPr lang="en-US" sz="4000" b="1" dirty="0" err="1" smtClean="0">
                <a:latin typeface="Cordia New" panose="020B0304020202020204" pitchFamily="34" charset="-34"/>
              </a:rPr>
              <a:t>Reteive</a:t>
            </a:r>
            <a:endParaRPr lang="en-US" sz="40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28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0363200" y="266700"/>
            <a:ext cx="7924800" cy="2133600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515600" y="575805"/>
            <a:ext cx="7467600" cy="1628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Transaction History Tracker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073" r="7500" b="28518"/>
          <a:stretch/>
        </p:blipFill>
        <p:spPr>
          <a:xfrm>
            <a:off x="685800" y="2709405"/>
            <a:ext cx="16916400" cy="7180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15200" y="4533900"/>
            <a:ext cx="83968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 smtClean="0">
                <a:latin typeface="Cordia New" panose="020B0304020202020204" pitchFamily="34" charset="-34"/>
              </a:rPr>
              <a:t>จอแสดงผลในกรณีที่สารนั้น</a:t>
            </a:r>
            <a:r>
              <a:rPr lang="th-TH" sz="48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มีการเคลื่อนไหว</a:t>
            </a:r>
            <a:r>
              <a:rPr lang="th-TH" sz="4800" b="1" dirty="0" smtClean="0">
                <a:latin typeface="Cordia New" panose="020B0304020202020204" pitchFamily="34" charset="-34"/>
              </a:rPr>
              <a:t> </a:t>
            </a:r>
          </a:p>
          <a:p>
            <a:r>
              <a:rPr lang="th-TH" sz="4800" b="1" dirty="0" smtClean="0">
                <a:latin typeface="Cordia New" panose="020B0304020202020204" pitchFamily="34" charset="-34"/>
              </a:rPr>
              <a:t>(มีการรับเข้า-เบิกออก)</a:t>
            </a:r>
            <a:endParaRPr lang="en-US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685800" y="26670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9" name="Freeform 12"/>
          <p:cNvSpPr/>
          <p:nvPr/>
        </p:nvSpPr>
        <p:spPr>
          <a:xfrm>
            <a:off x="16454269" y="8615277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5380775" y="5318730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0363200" y="266700"/>
            <a:ext cx="7924800" cy="2133600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515600" y="575805"/>
            <a:ext cx="7467600" cy="1628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SU Part Transaction History Tracker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31" r="14238" b="28221"/>
          <a:stretch/>
        </p:blipFill>
        <p:spPr>
          <a:xfrm>
            <a:off x="1219200" y="2645960"/>
            <a:ext cx="16611600" cy="69605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600" y="4571912"/>
            <a:ext cx="887133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 smtClean="0">
                <a:latin typeface="Cordia New" panose="020B0304020202020204" pitchFamily="34" charset="-34"/>
              </a:rPr>
              <a:t>จอแสดงผลในกรณีที่สารนั้น</a:t>
            </a:r>
            <a:r>
              <a:rPr lang="th-TH" sz="48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ไม่มีการเคลื่อนไหว </a:t>
            </a:r>
          </a:p>
          <a:p>
            <a:r>
              <a:rPr lang="th-TH" sz="4800" b="1" dirty="0" smtClean="0">
                <a:latin typeface="Cordia New" panose="020B0304020202020204" pitchFamily="34" charset="-34"/>
              </a:rPr>
              <a:t>(ไม่มีการรับเข้า-เบิกออก)</a:t>
            </a:r>
            <a:endParaRPr lang="en-US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Freeform 10"/>
          <p:cNvSpPr/>
          <p:nvPr/>
        </p:nvSpPr>
        <p:spPr>
          <a:xfrm>
            <a:off x="452771" y="26670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8" name="Freeform 12"/>
          <p:cNvSpPr/>
          <p:nvPr/>
        </p:nvSpPr>
        <p:spPr>
          <a:xfrm>
            <a:off x="16454269" y="8615277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4681589" y="6228597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42975" y="2981541"/>
            <a:ext cx="13602049" cy="2545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</a:t>
            </a: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Miscellaneous </a:t>
            </a:r>
          </a:p>
          <a:p>
            <a:pPr marL="475276" lvl="1" algn="ctr">
              <a:lnSpc>
                <a:spcPts val="6163"/>
              </a:lnSpc>
            </a:pPr>
            <a:endParaRPr lang="en-US" sz="10000" dirty="0" smtClean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Material</a:t>
            </a:r>
            <a:endParaRPr lang="en-US" sz="10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296" y="2029475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5943600" y="5931010"/>
            <a:ext cx="7576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การเบิกจ่ายสาร/การตัดสต๊อก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175313" y="6022195"/>
            <a:ext cx="3411369" cy="415290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28098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2824882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Miscellaneous Material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502044" y="1052594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80800" y="513786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8654009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</a:rPr>
              <a:t>การเบิกจ่ายสาร/การ</a:t>
            </a: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ตัดสต๊อก</a:t>
            </a:r>
            <a:endParaRPr lang="en-US" sz="54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3811" y="3080683"/>
            <a:ext cx="8688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Issue Miscellaneous Material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Part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ตรงช่อง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Starting At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คีย์รหัสสาร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ex. RIS, RIB, RIU &gt; Enter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เลือกรายการสารที่ต้องการตัดสต๊อก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Lot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คีย์จำนวนที่ต้องการตัดในช่อง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Reason: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เบิกใช้งานทั่วไป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Sauce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Issue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9788" y="3114229"/>
            <a:ext cx="7622024" cy="6074114"/>
          </a:xfrm>
          <a:custGeom>
            <a:avLst/>
            <a:gdLst/>
            <a:ahLst/>
            <a:cxnLst/>
            <a:rect l="l" t="t" r="r" b="b"/>
            <a:pathLst>
              <a:path w="1689752" h="1654060">
                <a:moveTo>
                  <a:pt x="0" y="0"/>
                </a:moveTo>
                <a:lnTo>
                  <a:pt x="1689752" y="0"/>
                </a:lnTo>
                <a:lnTo>
                  <a:pt x="1689752" y="1654060"/>
                </a:lnTo>
                <a:lnTo>
                  <a:pt x="0" y="1654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3000" y="3044273"/>
            <a:ext cx="8763000" cy="4437615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1063187" y="7702679"/>
            <a:ext cx="8688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**ถ้ามีการเบิก-จ่ายสารมากกว่า 1 รายการ ให้วนกลับไปทำข้อ 2 วนไปเรื่อยๆจนครบ**</a:t>
            </a:r>
            <a:endParaRPr lang="en-US" sz="4000" b="1" i="1" dirty="0" smtClean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/>
          <a:srcRect l="740" t="4717" r="740" b="4717"/>
          <a:stretch/>
        </p:blipFill>
        <p:spPr>
          <a:xfrm>
            <a:off x="10385100" y="3308986"/>
            <a:ext cx="7391400" cy="56685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501500">
            <a:off x="8439360" y="2907897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19" name="Freeform 12"/>
          <p:cNvSpPr/>
          <p:nvPr/>
        </p:nvSpPr>
        <p:spPr>
          <a:xfrm>
            <a:off x="16179975" y="8600164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45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rgbClr val="FBA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Miscellaneous Material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701" y="667950"/>
            <a:ext cx="61927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เข้า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Issue Miscellaneous Material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59" r="70833" b="67812"/>
          <a:stretch/>
        </p:blipFill>
        <p:spPr>
          <a:xfrm>
            <a:off x="1099700" y="1584770"/>
            <a:ext cx="5811557" cy="3154845"/>
          </a:xfrm>
          <a:prstGeom prst="rect">
            <a:avLst/>
          </a:prstGeom>
        </p:spPr>
      </p:pic>
      <p:sp>
        <p:nvSpPr>
          <p:cNvPr id="8" name="Freeform 6"/>
          <p:cNvSpPr/>
          <p:nvPr/>
        </p:nvSpPr>
        <p:spPr>
          <a:xfrm>
            <a:off x="303501" y="70806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94" t="-114" r="-294" b="61885"/>
          <a:stretch/>
        </p:blipFill>
        <p:spPr>
          <a:xfrm>
            <a:off x="8961120" y="2014976"/>
            <a:ext cx="8842919" cy="3280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092" t="10548" r="2158" b="12219"/>
          <a:stretch/>
        </p:blipFill>
        <p:spPr>
          <a:xfrm>
            <a:off x="5105400" y="5143500"/>
            <a:ext cx="8320957" cy="4885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0782300" y="4060069"/>
            <a:ext cx="1409700" cy="43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Freeform 6"/>
          <p:cNvSpPr/>
          <p:nvPr/>
        </p:nvSpPr>
        <p:spPr>
          <a:xfrm>
            <a:off x="12824460" y="3416451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2.1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74319" y="6291283"/>
            <a:ext cx="1449660" cy="247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reeform 6"/>
          <p:cNvSpPr/>
          <p:nvPr/>
        </p:nvSpPr>
        <p:spPr>
          <a:xfrm>
            <a:off x="8026439" y="7509186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2.2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87518" y="7509475"/>
            <a:ext cx="6215163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>
                <a:latin typeface="Cordia New" panose="020B0304020202020204" pitchFamily="34" charset="-34"/>
              </a:rPr>
              <a:t>ตรงช่อง </a:t>
            </a:r>
            <a:r>
              <a:rPr lang="en-US" sz="3200" b="1" dirty="0">
                <a:latin typeface="Cordia New" panose="020B0304020202020204" pitchFamily="34" charset="-34"/>
              </a:rPr>
              <a:t>Starting At </a:t>
            </a:r>
            <a:r>
              <a:rPr lang="th-TH" sz="3200" b="1" dirty="0">
                <a:latin typeface="Cordia New" panose="020B0304020202020204" pitchFamily="34" charset="-34"/>
              </a:rPr>
              <a:t>คีย์รหัสสาร </a:t>
            </a:r>
            <a:r>
              <a:rPr lang="en-US" sz="3200" b="1" dirty="0">
                <a:latin typeface="Cordia New" panose="020B0304020202020204" pitchFamily="34" charset="-34"/>
              </a:rPr>
              <a:t>ex. RIS, RIB, RIU</a:t>
            </a:r>
            <a:endParaRPr lang="th-TH" sz="3200" dirty="0"/>
          </a:p>
        </p:txBody>
      </p:sp>
      <p:sp>
        <p:nvSpPr>
          <p:cNvPr id="19" name="Rectangle 18"/>
          <p:cNvSpPr/>
          <p:nvPr/>
        </p:nvSpPr>
        <p:spPr>
          <a:xfrm>
            <a:off x="13610340" y="3371676"/>
            <a:ext cx="129234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Part</a:t>
            </a:r>
            <a:endParaRPr lang="th-TH" sz="3200" dirty="0"/>
          </a:p>
        </p:txBody>
      </p:sp>
      <p:sp>
        <p:nvSpPr>
          <p:cNvPr id="22" name="Rectangle 21"/>
          <p:cNvSpPr/>
          <p:nvPr/>
        </p:nvSpPr>
        <p:spPr>
          <a:xfrm>
            <a:off x="4994856" y="8426093"/>
            <a:ext cx="8492459" cy="16026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/>
          <p:cNvSpPr/>
          <p:nvPr/>
        </p:nvSpPr>
        <p:spPr>
          <a:xfrm>
            <a:off x="1023501" y="8869245"/>
            <a:ext cx="3286043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หลังกด </a:t>
            </a:r>
            <a:r>
              <a:rPr lang="en-US" sz="3200" b="1" dirty="0" smtClean="0">
                <a:latin typeface="Cordia New" panose="020B0304020202020204" pitchFamily="34" charset="-34"/>
              </a:rPr>
              <a:t>Enter </a:t>
            </a:r>
            <a:r>
              <a:rPr lang="th-TH" sz="3200" b="1" dirty="0" smtClean="0">
                <a:latin typeface="Cordia New" panose="020B0304020202020204" pitchFamily="34" charset="-34"/>
              </a:rPr>
              <a:t>ระบบจะขึ้นหน้าต่างนี้มา</a:t>
            </a:r>
            <a:endParaRPr lang="th-TH" sz="3200" dirty="0"/>
          </a:p>
        </p:txBody>
      </p:sp>
      <p:sp>
        <p:nvSpPr>
          <p:cNvPr id="23" name="Right Arrow 22"/>
          <p:cNvSpPr/>
          <p:nvPr/>
        </p:nvSpPr>
        <p:spPr>
          <a:xfrm>
            <a:off x="4495800" y="9132873"/>
            <a:ext cx="609600" cy="549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Freeform 6"/>
          <p:cNvSpPr/>
          <p:nvPr/>
        </p:nvSpPr>
        <p:spPr>
          <a:xfrm>
            <a:off x="753501" y="8426093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2.3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9" name="Freeform 6"/>
          <p:cNvSpPr/>
          <p:nvPr/>
        </p:nvSpPr>
        <p:spPr>
          <a:xfrm>
            <a:off x="8601120" y="1804492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4" name="Up Arrow 23"/>
          <p:cNvSpPr/>
          <p:nvPr/>
        </p:nvSpPr>
        <p:spPr>
          <a:xfrm rot="3971061">
            <a:off x="12261541" y="3760431"/>
            <a:ext cx="554209" cy="486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Up Arrow 4"/>
          <p:cNvSpPr/>
          <p:nvPr/>
        </p:nvSpPr>
        <p:spPr>
          <a:xfrm rot="19073190">
            <a:off x="8517840" y="6462962"/>
            <a:ext cx="318285" cy="11671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2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rgbClr val="FBA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Miscellaneous Material</a:t>
            </a:r>
          </a:p>
        </p:txBody>
      </p:sp>
      <p:sp>
        <p:nvSpPr>
          <p:cNvPr id="5" name="Freeform 6"/>
          <p:cNvSpPr/>
          <p:nvPr/>
        </p:nvSpPr>
        <p:spPr>
          <a:xfrm>
            <a:off x="651600" y="36423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9" y="2718063"/>
            <a:ext cx="7324725" cy="661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355" y="1169515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เลือกรายการสารที่ต้องการตัดสต๊อก &gt; เลือก </a:t>
            </a:r>
            <a:r>
              <a:rPr lang="en-US" sz="4800" b="1" dirty="0">
                <a:latin typeface="Cordia New" panose="020B0304020202020204" pitchFamily="34" charset="-34"/>
              </a:rPr>
              <a:t>Lot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360" y="9422614"/>
            <a:ext cx="394210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Cordia New" panose="020B0304020202020204" pitchFamily="34" charset="-34"/>
              </a:rPr>
              <a:t>Double Click </a:t>
            </a:r>
            <a:r>
              <a:rPr lang="th-TH" sz="3200" b="1" dirty="0" smtClean="0">
                <a:latin typeface="Cordia New" panose="020B0304020202020204" pitchFamily="34" charset="-34"/>
              </a:rPr>
              <a:t>หรือกด </a:t>
            </a:r>
            <a:r>
              <a:rPr lang="en-US" sz="3200" b="1" dirty="0" smtClean="0">
                <a:latin typeface="Cordia New" panose="020B0304020202020204" pitchFamily="34" charset="-34"/>
              </a:rPr>
              <a:t>OK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</a:t>
            </a:r>
            <a:endParaRPr lang="th-TH" sz="3200" dirty="0"/>
          </a:p>
        </p:txBody>
      </p:sp>
      <p:sp>
        <p:nvSpPr>
          <p:cNvPr id="9" name="Up Arrow 8"/>
          <p:cNvSpPr/>
          <p:nvPr/>
        </p:nvSpPr>
        <p:spPr>
          <a:xfrm>
            <a:off x="844627" y="9016139"/>
            <a:ext cx="609600" cy="4456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52" y="1774242"/>
            <a:ext cx="9983815" cy="8329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394078" y="6113991"/>
            <a:ext cx="3419526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กดเลือกแถบ </a:t>
            </a:r>
            <a:r>
              <a:rPr lang="en-US" sz="2800" b="1" dirty="0" smtClean="0">
                <a:latin typeface="Cordia New" panose="020B0304020202020204" pitchFamily="34" charset="-34"/>
              </a:rPr>
              <a:t>Lot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ที่ต้องการตัด</a:t>
            </a:r>
            <a:endParaRPr lang="th-TH" sz="2800" dirty="0"/>
          </a:p>
        </p:txBody>
      </p:sp>
      <p:sp>
        <p:nvSpPr>
          <p:cNvPr id="12" name="Rectangle 11"/>
          <p:cNvSpPr/>
          <p:nvPr/>
        </p:nvSpPr>
        <p:spPr>
          <a:xfrm>
            <a:off x="14781918" y="8715731"/>
            <a:ext cx="331372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เลข </a:t>
            </a:r>
            <a:r>
              <a:rPr lang="en-US" sz="2800" b="1" dirty="0" smtClean="0">
                <a:latin typeface="Cordia New" panose="020B0304020202020204" pitchFamily="34" charset="-34"/>
              </a:rPr>
              <a:t>Lot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ที่เลือกจะมาขึ้นตรงนี้</a:t>
            </a:r>
            <a:endParaRPr lang="th-TH" sz="2800" dirty="0"/>
          </a:p>
        </p:txBody>
      </p:sp>
      <p:sp>
        <p:nvSpPr>
          <p:cNvPr id="13" name="Rectangle 12"/>
          <p:cNvSpPr/>
          <p:nvPr/>
        </p:nvSpPr>
        <p:spPr>
          <a:xfrm>
            <a:off x="13996382" y="7925925"/>
            <a:ext cx="3986818" cy="349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Up Arrow 13"/>
          <p:cNvSpPr/>
          <p:nvPr/>
        </p:nvSpPr>
        <p:spPr>
          <a:xfrm>
            <a:off x="16438782" y="8302778"/>
            <a:ext cx="484632" cy="4585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0224482" y="4852784"/>
            <a:ext cx="7758718" cy="105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Up Arrow 15"/>
          <p:cNvSpPr/>
          <p:nvPr/>
        </p:nvSpPr>
        <p:spPr>
          <a:xfrm>
            <a:off x="13754066" y="5829300"/>
            <a:ext cx="484632" cy="3387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95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rgbClr val="FBA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Miscellaneous Material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767295"/>
            <a:ext cx="10591800" cy="8327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2967" y="6125507"/>
            <a:ext cx="562365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>
                <a:latin typeface="Cordia New" panose="020B0304020202020204" pitchFamily="34" charset="-34"/>
              </a:rPr>
              <a:t>คีย์จำนวนที่ต้องการ</a:t>
            </a:r>
            <a:r>
              <a:rPr lang="th-TH" sz="3200" b="1" dirty="0" smtClean="0">
                <a:latin typeface="Cordia New" panose="020B0304020202020204" pitchFamily="34" charset="-34"/>
              </a:rPr>
              <a:t>ตัดสต๊อกใน</a:t>
            </a:r>
            <a:r>
              <a:rPr lang="th-TH" sz="3200" b="1" dirty="0">
                <a:latin typeface="Cordia New" panose="020B0304020202020204" pitchFamily="34" charset="-34"/>
              </a:rPr>
              <a:t>ช่อง </a:t>
            </a:r>
            <a:r>
              <a:rPr lang="en-US" sz="3200" b="1" dirty="0">
                <a:latin typeface="Cordia New" panose="020B0304020202020204" pitchFamily="34" charset="-34"/>
              </a:rPr>
              <a:t>Quantity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0279" y="7650480"/>
            <a:ext cx="290712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Freeform 6"/>
          <p:cNvSpPr/>
          <p:nvPr/>
        </p:nvSpPr>
        <p:spPr>
          <a:xfrm>
            <a:off x="1146881" y="60446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8102377">
            <a:off x="5911625" y="6657455"/>
            <a:ext cx="244338" cy="1395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reeform 6"/>
          <p:cNvSpPr/>
          <p:nvPr/>
        </p:nvSpPr>
        <p:spPr>
          <a:xfrm>
            <a:off x="801942" y="808533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1539" y="8152950"/>
            <a:ext cx="483293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latin typeface="Cordia New" panose="020B0304020202020204" pitchFamily="34" charset="-34"/>
              </a:rPr>
              <a:t>Reason: </a:t>
            </a:r>
            <a:r>
              <a:rPr lang="th-TH" sz="3200" b="1" dirty="0">
                <a:latin typeface="Cordia New" panose="020B0304020202020204" pitchFamily="34" charset="-34"/>
              </a:rPr>
              <a:t>เบิกใช้งานทั่วไป </a:t>
            </a:r>
            <a:r>
              <a:rPr lang="en-US" sz="3200" b="1" dirty="0">
                <a:latin typeface="Cordia New" panose="020B0304020202020204" pitchFamily="34" charset="-34"/>
              </a:rPr>
              <a:t>Sauce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362700" y="8263036"/>
            <a:ext cx="377329" cy="32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770279" y="8295224"/>
            <a:ext cx="2907121" cy="2286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3630806" y="9240100"/>
            <a:ext cx="1287532" cy="584775"/>
          </a:xfrm>
          <a:prstGeom prst="rect">
            <a:avLst/>
          </a:prstGeom>
          <a:solidFill>
            <a:srgbClr val="F8D98C"/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Issue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7" name="Freeform 6"/>
          <p:cNvSpPr/>
          <p:nvPr/>
        </p:nvSpPr>
        <p:spPr>
          <a:xfrm>
            <a:off x="2821209" y="914650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6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205178" y="9397451"/>
            <a:ext cx="598079" cy="27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6033795" y="9356656"/>
            <a:ext cx="1205206" cy="42742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64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26" name="Group 3"/>
          <p:cNvGrpSpPr/>
          <p:nvPr/>
        </p:nvGrpSpPr>
        <p:grpSpPr>
          <a:xfrm>
            <a:off x="3842071" y="38100"/>
            <a:ext cx="11577502" cy="10179500"/>
            <a:chOff x="0" y="0"/>
            <a:chExt cx="2383069" cy="3225666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711825" y="524538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 smtClean="0">
                <a:solidFill>
                  <a:srgbClr val="000000"/>
                </a:solidFill>
                <a:latin typeface="Bryndan Write"/>
              </a:rPr>
              <a:t>Overview</a:t>
            </a:r>
            <a:endParaRPr lang="en-US" sz="9999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-2301195" y="6639318"/>
            <a:ext cx="22890391" cy="0"/>
          </a:xfrm>
          <a:prstGeom prst="line">
            <a:avLst/>
          </a:prstGeom>
          <a:ln w="19050" cap="flat">
            <a:solidFill>
              <a:srgbClr val="F1E9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567503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07428" y="495300"/>
            <a:ext cx="1297351" cy="1474263"/>
          </a:xfrm>
          <a:custGeom>
            <a:avLst/>
            <a:gdLst/>
            <a:ahLst/>
            <a:cxnLst/>
            <a:rect l="l" t="t" r="r" b="b"/>
            <a:pathLst>
              <a:path w="1297351" h="1474263">
                <a:moveTo>
                  <a:pt x="0" y="0"/>
                </a:moveTo>
                <a:lnTo>
                  <a:pt x="1297351" y="0"/>
                </a:lnTo>
                <a:lnTo>
                  <a:pt x="1297351" y="1474263"/>
                </a:lnTo>
                <a:lnTo>
                  <a:pt x="0" y="147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6"/>
          <p:cNvSpPr/>
          <p:nvPr/>
        </p:nvSpPr>
        <p:spPr>
          <a:xfrm>
            <a:off x="14438752" y="4572895"/>
            <a:ext cx="3488447" cy="5301803"/>
          </a:xfrm>
          <a:custGeom>
            <a:avLst/>
            <a:gdLst/>
            <a:ahLst/>
            <a:cxnLst/>
            <a:rect l="l" t="t" r="r" b="b"/>
            <a:pathLst>
              <a:path w="4934063" h="6619075">
                <a:moveTo>
                  <a:pt x="0" y="0"/>
                </a:moveTo>
                <a:lnTo>
                  <a:pt x="4934062" y="0"/>
                </a:lnTo>
                <a:lnTo>
                  <a:pt x="4934062" y="6619075"/>
                </a:lnTo>
                <a:lnTo>
                  <a:pt x="0" y="66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7"/>
          <p:cNvSpPr/>
          <p:nvPr/>
        </p:nvSpPr>
        <p:spPr>
          <a:xfrm>
            <a:off x="667080" y="7845686"/>
            <a:ext cx="3746503" cy="2044912"/>
          </a:xfrm>
          <a:custGeom>
            <a:avLst/>
            <a:gdLst/>
            <a:ahLst/>
            <a:cxnLst/>
            <a:rect l="l" t="t" r="r" b="b"/>
            <a:pathLst>
              <a:path w="6069438" h="3973190">
                <a:moveTo>
                  <a:pt x="0" y="0"/>
                </a:moveTo>
                <a:lnTo>
                  <a:pt x="6069438" y="0"/>
                </a:lnTo>
                <a:lnTo>
                  <a:pt x="6069438" y="3973190"/>
                </a:lnTo>
                <a:lnTo>
                  <a:pt x="0" y="3973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9"/>
          <p:cNvSpPr/>
          <p:nvPr/>
        </p:nvSpPr>
        <p:spPr>
          <a:xfrm>
            <a:off x="14967920" y="2265323"/>
            <a:ext cx="1423568" cy="1528651"/>
          </a:xfrm>
          <a:custGeom>
            <a:avLst/>
            <a:gdLst/>
            <a:ahLst/>
            <a:cxnLst/>
            <a:rect l="l" t="t" r="r" b="b"/>
            <a:pathLst>
              <a:path w="1423568" h="1528651">
                <a:moveTo>
                  <a:pt x="0" y="0"/>
                </a:moveTo>
                <a:lnTo>
                  <a:pt x="1423568" y="0"/>
                </a:lnTo>
                <a:lnTo>
                  <a:pt x="1423568" y="1528651"/>
                </a:lnTo>
                <a:lnTo>
                  <a:pt x="0" y="1528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sp>
        <p:nvSpPr>
          <p:cNvPr id="34" name="Freeform 10"/>
          <p:cNvSpPr/>
          <p:nvPr/>
        </p:nvSpPr>
        <p:spPr>
          <a:xfrm rot="-726169">
            <a:off x="1712612" y="1783513"/>
            <a:ext cx="1393004" cy="1950206"/>
          </a:xfrm>
          <a:custGeom>
            <a:avLst/>
            <a:gdLst/>
            <a:ahLst/>
            <a:cxnLst/>
            <a:rect l="l" t="t" r="r" b="b"/>
            <a:pathLst>
              <a:path w="1393004" h="1950206">
                <a:moveTo>
                  <a:pt x="0" y="0"/>
                </a:moveTo>
                <a:lnTo>
                  <a:pt x="1393004" y="0"/>
                </a:lnTo>
                <a:lnTo>
                  <a:pt x="1393004" y="1950206"/>
                </a:lnTo>
                <a:lnTo>
                  <a:pt x="0" y="1950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5" name="Freeform 11"/>
          <p:cNvSpPr/>
          <p:nvPr/>
        </p:nvSpPr>
        <p:spPr>
          <a:xfrm rot="-2355099">
            <a:off x="16684119" y="897305"/>
            <a:ext cx="883387" cy="1236742"/>
          </a:xfrm>
          <a:custGeom>
            <a:avLst/>
            <a:gdLst/>
            <a:ahLst/>
            <a:cxnLst/>
            <a:rect l="l" t="t" r="r" b="b"/>
            <a:pathLst>
              <a:path w="883387" h="1236742">
                <a:moveTo>
                  <a:pt x="0" y="0"/>
                </a:moveTo>
                <a:lnTo>
                  <a:pt x="883387" y="0"/>
                </a:lnTo>
                <a:lnTo>
                  <a:pt x="883387" y="1236742"/>
                </a:lnTo>
                <a:lnTo>
                  <a:pt x="0" y="1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6" name="Freeform 12"/>
          <p:cNvSpPr/>
          <p:nvPr/>
        </p:nvSpPr>
        <p:spPr>
          <a:xfrm rot="-2920782">
            <a:off x="4376392" y="9235100"/>
            <a:ext cx="623215" cy="872500"/>
          </a:xfrm>
          <a:custGeom>
            <a:avLst/>
            <a:gdLst/>
            <a:ahLst/>
            <a:cxnLst/>
            <a:rect l="l" t="t" r="r" b="b"/>
            <a:pathLst>
              <a:path w="623215" h="872500">
                <a:moveTo>
                  <a:pt x="0" y="0"/>
                </a:moveTo>
                <a:lnTo>
                  <a:pt x="623214" y="0"/>
                </a:lnTo>
                <a:lnTo>
                  <a:pt x="623214" y="872500"/>
                </a:lnTo>
                <a:lnTo>
                  <a:pt x="0" y="87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7" name="Freeform 15"/>
          <p:cNvSpPr/>
          <p:nvPr/>
        </p:nvSpPr>
        <p:spPr>
          <a:xfrm rot="5400000">
            <a:off x="16850491" y="3054938"/>
            <a:ext cx="1095319" cy="1176171"/>
          </a:xfrm>
          <a:custGeom>
            <a:avLst/>
            <a:gdLst/>
            <a:ahLst/>
            <a:cxnLst/>
            <a:rect l="l" t="t" r="r" b="b"/>
            <a:pathLst>
              <a:path w="1095319" h="1176171">
                <a:moveTo>
                  <a:pt x="0" y="0"/>
                </a:moveTo>
                <a:lnTo>
                  <a:pt x="1095319" y="0"/>
                </a:lnTo>
                <a:lnTo>
                  <a:pt x="1095319" y="1176171"/>
                </a:lnTo>
                <a:lnTo>
                  <a:pt x="0" y="11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grpSp>
        <p:nvGrpSpPr>
          <p:cNvPr id="4" name="Group 3"/>
          <p:cNvGrpSpPr/>
          <p:nvPr/>
        </p:nvGrpSpPr>
        <p:grpSpPr>
          <a:xfrm>
            <a:off x="5234519" y="2552700"/>
            <a:ext cx="9719267" cy="7145990"/>
            <a:chOff x="5234519" y="3304453"/>
            <a:chExt cx="9719267" cy="7145990"/>
          </a:xfrm>
        </p:grpSpPr>
        <p:sp>
          <p:nvSpPr>
            <p:cNvPr id="29" name="TextBox 8"/>
            <p:cNvSpPr txBox="1"/>
            <p:nvPr/>
          </p:nvSpPr>
          <p:spPr>
            <a:xfrm>
              <a:off x="5234519" y="3304453"/>
              <a:ext cx="9372600" cy="6360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Stock Status Report</a:t>
              </a:r>
            </a:p>
            <a:p>
              <a:pPr marL="475276" lvl="1" algn="l">
                <a:lnSpc>
                  <a:spcPts val="6163"/>
                </a:lnSpc>
              </a:pP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	</a:t>
              </a:r>
              <a:endParaRPr lang="en-US" sz="4402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SU Part On Hand</a:t>
              </a:r>
            </a:p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endParaRPr lang="en-US" sz="4402" b="1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Period Stock Movements</a:t>
              </a:r>
            </a:p>
            <a:p>
              <a:pPr marL="475276" lvl="1" algn="l">
                <a:lnSpc>
                  <a:spcPts val="6163"/>
                </a:lnSpc>
              </a:pP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</a:t>
              </a:r>
              <a:endParaRPr lang="en-US" sz="4402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marL="950553" lvl="1" indent="-475277">
                <a:lnSpc>
                  <a:spcPts val="6163"/>
                </a:lnSpc>
                <a:buFont typeface="Arial"/>
                <a:buChar char="•"/>
              </a:pPr>
              <a:r>
                <a:rPr lang="en-US" sz="4400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SU Part Transaction History </a:t>
              </a:r>
              <a:r>
                <a:rPr lang="en-US" sz="4400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Tracker</a:t>
              </a: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</a:t>
              </a:r>
              <a:endParaRPr lang="en-US" sz="4402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631680" y="4155306"/>
              <a:ext cx="324000" cy="417589"/>
              <a:chOff x="6400800" y="4374381"/>
              <a:chExt cx="324000" cy="417589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7042495" y="4179621"/>
              <a:ext cx="3156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สต๊อก</a:t>
              </a:r>
              <a:r>
                <a:rPr lang="th-TH" sz="4000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คงเหลือทั้งหมด</a:t>
              </a:r>
              <a:endParaRPr lang="th-TH" sz="3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28307" y="5693338"/>
              <a:ext cx="43316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สต๊อก</a:t>
              </a:r>
              <a:r>
                <a:rPr lang="th-TH" sz="4000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คงเหลือทั้งหมดตาม </a:t>
              </a:r>
              <a:r>
                <a:rPr lang="en-US" sz="4000" dirty="0">
                  <a:solidFill>
                    <a:srgbClr val="01070A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Lot</a:t>
              </a:r>
              <a:endParaRPr lang="th-TH" sz="3200" dirty="0">
                <a:latin typeface="Cordia New" panose="020B0304020202020204" pitchFamily="34" charset="-34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618541" y="5669632"/>
              <a:ext cx="324000" cy="417589"/>
              <a:chOff x="6400800" y="4374381"/>
              <a:chExt cx="324000" cy="4175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7080583" y="7338983"/>
              <a:ext cx="3789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วิธี</a:t>
              </a:r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เช็คสต๊อกการ์ดแบบที่ </a:t>
              </a:r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1</a:t>
              </a:r>
              <a:endParaRPr lang="th-TH" sz="4000" dirty="0">
                <a:latin typeface="Cordia New" panose="020B0304020202020204" pitchFamily="34" charset="-34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618541" y="7275540"/>
              <a:ext cx="324000" cy="417589"/>
              <a:chOff x="6400800" y="4374381"/>
              <a:chExt cx="324000" cy="4175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7055444" y="9742557"/>
              <a:ext cx="78983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วิธีเช็คสต๊อกการ์ดแบบที่ </a:t>
              </a:r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2</a:t>
              </a:r>
              <a:endParaRPr lang="th-TH" sz="3200" dirty="0">
                <a:latin typeface="Cordia New" panose="020B0304020202020204" pitchFamily="34" charset="-34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618541" y="9678911"/>
              <a:ext cx="324000" cy="417589"/>
              <a:chOff x="6400800" y="4374381"/>
              <a:chExt cx="324000" cy="41758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rgbClr val="FBA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Issue Miscellaneous Material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857500"/>
            <a:ext cx="3629025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662537" y="2027054"/>
            <a:ext cx="4814138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ถ้าขึ้นหน้าต่างนี้แปลว่าตัดสต๊อกสำเร็จ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58" y="1857274"/>
            <a:ext cx="9917521" cy="82737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4991100"/>
            <a:ext cx="525779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OK </a:t>
            </a:r>
            <a:r>
              <a:rPr lang="th-TH" sz="3200" b="1" dirty="0" smtClean="0">
                <a:latin typeface="Cordia New" panose="020B0304020202020204" pitchFamily="34" charset="-34"/>
              </a:rPr>
              <a:t>แล้วจำนวนสต๊อกคงเหลือของ </a:t>
            </a:r>
            <a:r>
              <a:rPr lang="en-US" sz="3200" b="1" dirty="0" smtClean="0">
                <a:latin typeface="Cordia New" panose="020B0304020202020204" pitchFamily="34" charset="-34"/>
              </a:rPr>
              <a:t>Lot </a:t>
            </a:r>
            <a:r>
              <a:rPr lang="th-TH" sz="3200" b="1" dirty="0" smtClean="0">
                <a:latin typeface="Cordia New" panose="020B0304020202020204" pitchFamily="34" charset="-34"/>
              </a:rPr>
              <a:t>ที่เลือกตัดก็จะลดลงตามจำนวนที่ตัด</a:t>
            </a:r>
            <a:r>
              <a:rPr lang="en-US" sz="3200" b="1" dirty="0" smtClean="0">
                <a:latin typeface="Cordia New" panose="020B0304020202020204" pitchFamily="34" charset="-34"/>
              </a:rPr>
              <a:t>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46878" y="5372100"/>
            <a:ext cx="793632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>
            <a:off x="7922704" y="53175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Up Arrow 11"/>
          <p:cNvSpPr/>
          <p:nvPr/>
        </p:nvSpPr>
        <p:spPr>
          <a:xfrm>
            <a:off x="5105400" y="4544404"/>
            <a:ext cx="304800" cy="5176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7270340" y="3843635"/>
            <a:ext cx="2776538" cy="461665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r>
              <a:rPr lang="th-TH" sz="2400" b="1" dirty="0" smtClean="0">
                <a:latin typeface="Cordia New" panose="020B0304020202020204" pitchFamily="34" charset="-34"/>
              </a:rPr>
              <a:t>จำนวนที่ตัดไปจะมาขึ้นตรงนี้</a:t>
            </a:r>
            <a:r>
              <a:rPr lang="en-US" sz="2400" b="1" dirty="0" smtClean="0">
                <a:latin typeface="Cordia New" panose="020B0304020202020204" pitchFamily="34" charset="-34"/>
              </a:rPr>
              <a:t> </a:t>
            </a:r>
            <a:endParaRPr lang="en-US" sz="2400" b="1" dirty="0">
              <a:latin typeface="Cordia New" panose="020B0304020202020204" pitchFamily="34" charset="-34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9296400" y="3562276"/>
            <a:ext cx="304800" cy="325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3335000" y="3164961"/>
            <a:ext cx="449779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 smtClean="0">
                <a:latin typeface="Cordia New" panose="020B0304020202020204" pitchFamily="34" charset="-34"/>
              </a:rPr>
              <a:t>ถ้าตัดตัวถัดไปก็มาเปลี่ยนรหัสสารตรงนี้ได้เลย</a:t>
            </a:r>
            <a:endParaRPr lang="en-US" sz="2400" b="1" dirty="0">
              <a:latin typeface="Cordia New" panose="020B0304020202020204" pitchFamily="34" charset="-34"/>
            </a:endParaRPr>
          </a:p>
        </p:txBody>
      </p:sp>
      <p:sp>
        <p:nvSpPr>
          <p:cNvPr id="9" name="Down Arrow 8"/>
          <p:cNvSpPr/>
          <p:nvPr/>
        </p:nvSpPr>
        <p:spPr>
          <a:xfrm rot="2986394">
            <a:off x="13288300" y="3487581"/>
            <a:ext cx="303085" cy="61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1461181" y="8747975"/>
            <a:ext cx="5257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**อย่าลืมกด </a:t>
            </a:r>
            <a:r>
              <a:rPr lang="en-US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Save </a:t>
            </a:r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ทุกครั้งที่ทำรายการ**</a:t>
            </a:r>
            <a:endParaRPr lang="en-US" sz="3200" b="1" i="1" dirty="0">
              <a:solidFill>
                <a:srgbClr val="FF0000"/>
              </a:solidFill>
              <a:latin typeface="Cordia New" panose="020B0304020202020204" pitchFamily="34" charset="-34"/>
            </a:endParaRPr>
          </a:p>
        </p:txBody>
      </p:sp>
      <p:pic>
        <p:nvPicPr>
          <p:cNvPr id="17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7048500" y="6754118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1587" y="3041391"/>
            <a:ext cx="14802025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Miscellaneous </a:t>
            </a:r>
            <a:endParaRPr lang="en-US" sz="10000" dirty="0" smtClean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endParaRPr lang="en-US" sz="10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Material</a:t>
            </a:r>
            <a:endParaRPr lang="en-US" sz="10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8805889"/>
            <a:ext cx="18288000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296" y="2029475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4419599" y="5964461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การรับเข้าสาร/รับคืน/การเรียกสารคืนในระบบกรณีที่คีย์เบิกผิด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295400" y="6360771"/>
            <a:ext cx="3457260" cy="387100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38142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334998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Miscellaneous Material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41406" y="310871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455" y="310871"/>
            <a:ext cx="418894" cy="453900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13639800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</a:rPr>
              <a:t>การรับเข้าสาร/รับคืน/การเรียกสารคืนในระบบกรณีที่คีย์เบิกผิด</a:t>
            </a:r>
            <a:endParaRPr lang="en-US" sz="54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3811" y="3080683"/>
            <a:ext cx="8688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Return Miscellaneous Material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Part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ตรงช่อง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Starting At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คีย์รหัสสาร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ex. RIS, RIB, RIU &gt; Enter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เลือกรายการสารที่ต้องการตัดสต๊อก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Lot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คีย์จำนวนที่ต้องการตัดในช่อง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Reason: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รับเข้าคลัง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Sauce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Return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9788" y="3114229"/>
            <a:ext cx="7622024" cy="6074114"/>
          </a:xfrm>
          <a:custGeom>
            <a:avLst/>
            <a:gdLst/>
            <a:ahLst/>
            <a:cxnLst/>
            <a:rect l="l" t="t" r="r" b="b"/>
            <a:pathLst>
              <a:path w="1689752" h="1654060">
                <a:moveTo>
                  <a:pt x="0" y="0"/>
                </a:moveTo>
                <a:lnTo>
                  <a:pt x="1689752" y="0"/>
                </a:lnTo>
                <a:lnTo>
                  <a:pt x="1689752" y="1654060"/>
                </a:lnTo>
                <a:lnTo>
                  <a:pt x="0" y="1654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3000" y="3044273"/>
            <a:ext cx="8763000" cy="4437615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1063187" y="7702679"/>
            <a:ext cx="8688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i="1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**ถ้ามีรับเข้า-รับคืนมากกว่า 1 รายการ ให้วนกลับไปทำข้อ 2 วนไปเรื่อยๆจนครบ**</a:t>
            </a:r>
            <a:endParaRPr lang="en-US" sz="4000" b="1" i="1" dirty="0" smtClean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3200" y="3206447"/>
            <a:ext cx="7488071" cy="59523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501500">
            <a:off x="8382120" y="3060610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19" name="Freeform 12"/>
          <p:cNvSpPr/>
          <p:nvPr/>
        </p:nvSpPr>
        <p:spPr>
          <a:xfrm>
            <a:off x="16179975" y="8674771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274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</a:t>
            </a: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Miscellaneous Material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9701" y="667950"/>
            <a:ext cx="64395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เข้า </a:t>
            </a:r>
            <a:r>
              <a:rPr lang="en-US" sz="4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Return </a:t>
            </a:r>
            <a:r>
              <a:rPr lang="en-US" sz="4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Miscellaneous Material</a:t>
            </a:r>
          </a:p>
        </p:txBody>
      </p:sp>
      <p:sp>
        <p:nvSpPr>
          <p:cNvPr id="6" name="Freeform 6"/>
          <p:cNvSpPr/>
          <p:nvPr/>
        </p:nvSpPr>
        <p:spPr>
          <a:xfrm>
            <a:off x="303501" y="70806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87" t="4824" r="61390" b="58471"/>
          <a:stretch/>
        </p:blipFill>
        <p:spPr>
          <a:xfrm>
            <a:off x="1099701" y="1590574"/>
            <a:ext cx="6285947" cy="355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63243"/>
          <a:stretch/>
        </p:blipFill>
        <p:spPr>
          <a:xfrm>
            <a:off x="8391094" y="2357864"/>
            <a:ext cx="9732985" cy="28568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39399" y="4136195"/>
            <a:ext cx="1345561" cy="43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Freeform 6"/>
          <p:cNvSpPr/>
          <p:nvPr/>
        </p:nvSpPr>
        <p:spPr>
          <a:xfrm>
            <a:off x="12396720" y="355305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2.1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39369" y="3493921"/>
            <a:ext cx="129234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ไปที่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Part</a:t>
            </a:r>
            <a:endParaRPr lang="th-TH" sz="3200" dirty="0"/>
          </a:p>
        </p:txBody>
      </p:sp>
      <p:sp>
        <p:nvSpPr>
          <p:cNvPr id="12" name="Freeform 6"/>
          <p:cNvSpPr/>
          <p:nvPr/>
        </p:nvSpPr>
        <p:spPr>
          <a:xfrm>
            <a:off x="8229989" y="199786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BABF1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Up Arrow 12"/>
          <p:cNvSpPr/>
          <p:nvPr/>
        </p:nvSpPr>
        <p:spPr>
          <a:xfrm rot="3971061">
            <a:off x="11907019" y="3883476"/>
            <a:ext cx="554209" cy="486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040" t="11122" r="1170" b="11644"/>
          <a:stretch/>
        </p:blipFill>
        <p:spPr>
          <a:xfrm>
            <a:off x="5153885" y="4972342"/>
            <a:ext cx="7750860" cy="5056410"/>
          </a:xfrm>
          <a:prstGeom prst="rect">
            <a:avLst/>
          </a:prstGeom>
          <a:ln>
            <a:solidFill>
              <a:srgbClr val="5E3D24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6594997" y="6146586"/>
            <a:ext cx="1591106" cy="248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reeform 6"/>
          <p:cNvSpPr/>
          <p:nvPr/>
        </p:nvSpPr>
        <p:spPr>
          <a:xfrm>
            <a:off x="8026439" y="7509186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2.2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87518" y="7509475"/>
            <a:ext cx="6215163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>
                <a:latin typeface="Cordia New" panose="020B0304020202020204" pitchFamily="34" charset="-34"/>
              </a:rPr>
              <a:t>ตรงช่อง </a:t>
            </a:r>
            <a:r>
              <a:rPr lang="en-US" sz="3200" b="1" dirty="0">
                <a:latin typeface="Cordia New" panose="020B0304020202020204" pitchFamily="34" charset="-34"/>
              </a:rPr>
              <a:t>Starting At </a:t>
            </a:r>
            <a:r>
              <a:rPr lang="th-TH" sz="3200" b="1" dirty="0">
                <a:latin typeface="Cordia New" panose="020B0304020202020204" pitchFamily="34" charset="-34"/>
              </a:rPr>
              <a:t>คีย์รหัสสาร </a:t>
            </a:r>
            <a:r>
              <a:rPr lang="en-US" sz="3200" b="1" dirty="0">
                <a:latin typeface="Cordia New" panose="020B0304020202020204" pitchFamily="34" charset="-34"/>
              </a:rPr>
              <a:t>ex. RIS, RIB, RIU</a:t>
            </a:r>
            <a:endParaRPr lang="th-TH" sz="3200" dirty="0"/>
          </a:p>
        </p:txBody>
      </p:sp>
      <p:sp>
        <p:nvSpPr>
          <p:cNvPr id="18" name="Rectangle 17"/>
          <p:cNvSpPr/>
          <p:nvPr/>
        </p:nvSpPr>
        <p:spPr>
          <a:xfrm>
            <a:off x="5077460" y="8343901"/>
            <a:ext cx="7827285" cy="16848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023501" y="8869245"/>
            <a:ext cx="3286043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หลังกด </a:t>
            </a:r>
            <a:r>
              <a:rPr lang="en-US" sz="3200" b="1" dirty="0" smtClean="0">
                <a:latin typeface="Cordia New" panose="020B0304020202020204" pitchFamily="34" charset="-34"/>
              </a:rPr>
              <a:t>Enter </a:t>
            </a:r>
            <a:r>
              <a:rPr lang="th-TH" sz="3200" b="1" dirty="0" smtClean="0">
                <a:latin typeface="Cordia New" panose="020B0304020202020204" pitchFamily="34" charset="-34"/>
              </a:rPr>
              <a:t>ระบบจะขึ้นหน้าต่างนี้มา</a:t>
            </a:r>
            <a:endParaRPr lang="th-TH" sz="3200" dirty="0"/>
          </a:p>
        </p:txBody>
      </p:sp>
      <p:sp>
        <p:nvSpPr>
          <p:cNvPr id="20" name="Right Arrow 19"/>
          <p:cNvSpPr/>
          <p:nvPr/>
        </p:nvSpPr>
        <p:spPr>
          <a:xfrm>
            <a:off x="4495800" y="9132873"/>
            <a:ext cx="609600" cy="549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Freeform 6"/>
          <p:cNvSpPr/>
          <p:nvPr/>
        </p:nvSpPr>
        <p:spPr>
          <a:xfrm>
            <a:off x="753501" y="8426093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99D3"/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</a:rPr>
              <a:t>2.3</a:t>
            </a:r>
            <a:endParaRPr lang="th-TH" sz="20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2" name="Up Arrow 21"/>
          <p:cNvSpPr/>
          <p:nvPr/>
        </p:nvSpPr>
        <p:spPr>
          <a:xfrm rot="19073190">
            <a:off x="8528375" y="6431475"/>
            <a:ext cx="318285" cy="11671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9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</a:t>
            </a: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Miscellaneous Material</a:t>
            </a:r>
          </a:p>
        </p:txBody>
      </p:sp>
      <p:sp>
        <p:nvSpPr>
          <p:cNvPr id="6" name="Freeform 6"/>
          <p:cNvSpPr/>
          <p:nvPr/>
        </p:nvSpPr>
        <p:spPr>
          <a:xfrm>
            <a:off x="651600" y="36423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355" y="1169515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Cordia New" panose="020B0304020202020204" pitchFamily="34" charset="-34"/>
              </a:rPr>
              <a:t>เลือกรายการสารที่</a:t>
            </a:r>
            <a:r>
              <a:rPr lang="th-TH" sz="4800" b="1" dirty="0" smtClean="0">
                <a:latin typeface="Cordia New" panose="020B0304020202020204" pitchFamily="34" charset="-34"/>
              </a:rPr>
              <a:t>ต้องการรับคืน/รับเข้า&gt; </a:t>
            </a:r>
            <a:r>
              <a:rPr lang="th-TH" sz="4800" b="1" dirty="0">
                <a:latin typeface="Cordia New" panose="020B0304020202020204" pitchFamily="34" charset="-34"/>
              </a:rPr>
              <a:t>เลือก </a:t>
            </a:r>
            <a:r>
              <a:rPr lang="en-US" sz="4800" b="1" dirty="0">
                <a:latin typeface="Cordia New" panose="020B0304020202020204" pitchFamily="34" charset="-34"/>
              </a:rPr>
              <a:t>Lot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360" y="9422614"/>
            <a:ext cx="394210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Cordia New" panose="020B0304020202020204" pitchFamily="34" charset="-34"/>
              </a:rPr>
              <a:t>Double Click </a:t>
            </a:r>
            <a:r>
              <a:rPr lang="th-TH" sz="3200" b="1" dirty="0" smtClean="0">
                <a:latin typeface="Cordia New" panose="020B0304020202020204" pitchFamily="34" charset="-34"/>
              </a:rPr>
              <a:t>หรือกด </a:t>
            </a:r>
            <a:r>
              <a:rPr lang="en-US" sz="3200" b="1" dirty="0" smtClean="0">
                <a:latin typeface="Cordia New" panose="020B0304020202020204" pitchFamily="34" charset="-34"/>
              </a:rPr>
              <a:t>OK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</a:t>
            </a:r>
            <a:endParaRPr lang="th-TH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5" y="2739175"/>
            <a:ext cx="7324725" cy="6610350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844627" y="9016139"/>
            <a:ext cx="609600" cy="4456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352" y="1857274"/>
            <a:ext cx="10081715" cy="81501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94078" y="6113991"/>
            <a:ext cx="4469493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กดเลือกแถบ </a:t>
            </a:r>
            <a:r>
              <a:rPr lang="en-US" sz="2800" b="1" dirty="0" smtClean="0">
                <a:latin typeface="Cordia New" panose="020B0304020202020204" pitchFamily="34" charset="-34"/>
              </a:rPr>
              <a:t>Lot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ที่ต้องการรับเข้า/รับคืน</a:t>
            </a:r>
            <a:endParaRPr lang="th-TH" sz="2800" dirty="0"/>
          </a:p>
        </p:txBody>
      </p:sp>
      <p:sp>
        <p:nvSpPr>
          <p:cNvPr id="13" name="Rectangle 12"/>
          <p:cNvSpPr/>
          <p:nvPr/>
        </p:nvSpPr>
        <p:spPr>
          <a:xfrm>
            <a:off x="14781918" y="7918653"/>
            <a:ext cx="331372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เลข </a:t>
            </a:r>
            <a:r>
              <a:rPr lang="en-US" sz="2800" b="1" dirty="0" smtClean="0">
                <a:latin typeface="Cordia New" panose="020B0304020202020204" pitchFamily="34" charset="-34"/>
              </a:rPr>
              <a:t>Lot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ที่เลือกจะมาขึ้นตรงนี้</a:t>
            </a:r>
            <a:endParaRPr lang="th-TH" sz="2800" dirty="0"/>
          </a:p>
        </p:txBody>
      </p:sp>
      <p:sp>
        <p:nvSpPr>
          <p:cNvPr id="14" name="Rectangle 13"/>
          <p:cNvSpPr/>
          <p:nvPr/>
        </p:nvSpPr>
        <p:spPr>
          <a:xfrm>
            <a:off x="14174053" y="7232836"/>
            <a:ext cx="3986818" cy="349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Up Arrow 14"/>
          <p:cNvSpPr/>
          <p:nvPr/>
        </p:nvSpPr>
        <p:spPr>
          <a:xfrm>
            <a:off x="16438782" y="7505700"/>
            <a:ext cx="484632" cy="4585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10224481" y="4852784"/>
            <a:ext cx="7899597" cy="105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Up Arrow 16"/>
          <p:cNvSpPr/>
          <p:nvPr/>
        </p:nvSpPr>
        <p:spPr>
          <a:xfrm>
            <a:off x="13754066" y="5829300"/>
            <a:ext cx="484632" cy="3387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48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829410"/>
            <a:ext cx="11344093" cy="8346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</a:t>
            </a: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Miscellaneous Material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6664" y="6064447"/>
            <a:ext cx="609333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>
                <a:latin typeface="Cordia New" panose="020B0304020202020204" pitchFamily="34" charset="-34"/>
              </a:rPr>
              <a:t>คีย์จำนวนที่</a:t>
            </a:r>
            <a:r>
              <a:rPr lang="th-TH" sz="3200" b="1" dirty="0" smtClean="0">
                <a:latin typeface="Cordia New" panose="020B0304020202020204" pitchFamily="34" charset="-34"/>
              </a:rPr>
              <a:t>ต้องการรับเข้า/รับคืนใน</a:t>
            </a:r>
            <a:r>
              <a:rPr lang="th-TH" sz="3200" b="1" dirty="0">
                <a:latin typeface="Cordia New" panose="020B0304020202020204" pitchFamily="34" charset="-34"/>
              </a:rPr>
              <a:t>ช่อง </a:t>
            </a:r>
            <a:r>
              <a:rPr lang="en-US" sz="3200" b="1" dirty="0">
                <a:latin typeface="Cordia New" panose="020B0304020202020204" pitchFamily="34" charset="-34"/>
              </a:rPr>
              <a:t>Quantity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770279" y="7429500"/>
            <a:ext cx="290712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reeform 6"/>
          <p:cNvSpPr/>
          <p:nvPr/>
        </p:nvSpPr>
        <p:spPr>
          <a:xfrm>
            <a:off x="650578" y="598358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Down Arrow 7"/>
          <p:cNvSpPr/>
          <p:nvPr/>
        </p:nvSpPr>
        <p:spPr>
          <a:xfrm rot="18102377">
            <a:off x="5990100" y="6459734"/>
            <a:ext cx="244338" cy="1395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reeform 6"/>
          <p:cNvSpPr/>
          <p:nvPr/>
        </p:nvSpPr>
        <p:spPr>
          <a:xfrm>
            <a:off x="1475684" y="78105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282" y="7878113"/>
            <a:ext cx="419171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latin typeface="Cordia New" panose="020B0304020202020204" pitchFamily="34" charset="-34"/>
              </a:rPr>
              <a:t>Reason: </a:t>
            </a:r>
            <a:r>
              <a:rPr lang="th-TH" sz="3200" b="1" dirty="0" smtClean="0">
                <a:latin typeface="Cordia New" panose="020B0304020202020204" pitchFamily="34" charset="-34"/>
              </a:rPr>
              <a:t>รับเข้าคลัง </a:t>
            </a:r>
            <a:r>
              <a:rPr lang="en-US" sz="3200" b="1" dirty="0">
                <a:latin typeface="Cordia New" panose="020B0304020202020204" pitchFamily="34" charset="-34"/>
              </a:rPr>
              <a:t>Sauce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6444478" y="7992503"/>
            <a:ext cx="377329" cy="32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6770279" y="8039100"/>
            <a:ext cx="2907121" cy="2286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3630806" y="9240100"/>
            <a:ext cx="1451038" cy="584775"/>
          </a:xfrm>
          <a:prstGeom prst="rect">
            <a:avLst/>
          </a:prstGeom>
          <a:solidFill>
            <a:srgbClr val="F8D98C"/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Return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2821209" y="914650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6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205178" y="9397451"/>
            <a:ext cx="598079" cy="27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6033795" y="9356656"/>
            <a:ext cx="1205206" cy="42742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27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7619999" y="266700"/>
            <a:ext cx="10668001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379879" y="538411"/>
            <a:ext cx="10744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Return </a:t>
            </a: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Miscellaneous Material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781300"/>
            <a:ext cx="4038201" cy="20561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2537" y="2027054"/>
            <a:ext cx="5283819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ถ้าขึ้นหน้าต่างนี้แปลว่ารับเข้า/รับคืนสำเร็จ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4991100"/>
            <a:ext cx="525779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OK </a:t>
            </a:r>
            <a:r>
              <a:rPr lang="th-TH" sz="3200" b="1" dirty="0" smtClean="0">
                <a:latin typeface="Cordia New" panose="020B0304020202020204" pitchFamily="34" charset="-34"/>
              </a:rPr>
              <a:t>แล้วจำนวนสต๊อกของ </a:t>
            </a:r>
            <a:r>
              <a:rPr lang="en-US" sz="3200" b="1" dirty="0" smtClean="0">
                <a:latin typeface="Cordia New" panose="020B0304020202020204" pitchFamily="34" charset="-34"/>
              </a:rPr>
              <a:t>Lot </a:t>
            </a:r>
            <a:r>
              <a:rPr lang="th-TH" sz="3200" b="1" dirty="0" smtClean="0">
                <a:latin typeface="Cordia New" panose="020B0304020202020204" pitchFamily="34" charset="-34"/>
              </a:rPr>
              <a:t>ที่รับเข้าก็จะเพิ่มขึ้น</a:t>
            </a:r>
            <a:r>
              <a:rPr lang="en-US" sz="3200" b="1" dirty="0" smtClean="0">
                <a:latin typeface="Cordia New" panose="020B0304020202020204" pitchFamily="34" charset="-34"/>
              </a:rPr>
              <a:t>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5105400" y="4544404"/>
            <a:ext cx="304800" cy="5176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871912"/>
            <a:ext cx="10181082" cy="8148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46878" y="5434209"/>
            <a:ext cx="793632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>
            <a:off x="7922704" y="53175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7080161" y="3919835"/>
            <a:ext cx="2989900" cy="461665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r>
              <a:rPr lang="th-TH" sz="2400" b="1" dirty="0" smtClean="0">
                <a:latin typeface="Cordia New" panose="020B0304020202020204" pitchFamily="34" charset="-34"/>
              </a:rPr>
              <a:t>จำนวนที่รับเข้าจะมาขึ้นตรงนี้</a:t>
            </a:r>
            <a:r>
              <a:rPr lang="en-US" sz="2400" b="1" dirty="0" smtClean="0">
                <a:latin typeface="Cordia New" panose="020B0304020202020204" pitchFamily="34" charset="-34"/>
              </a:rPr>
              <a:t> </a:t>
            </a:r>
            <a:endParaRPr lang="en-US" sz="2400" b="1" dirty="0">
              <a:latin typeface="Cordia New" panose="020B0304020202020204" pitchFamily="34" charset="-34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8890329" y="3536786"/>
            <a:ext cx="304800" cy="3257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3335000" y="3164961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sz="2400" b="1" dirty="0" smtClean="0">
                <a:latin typeface="Cordia New" panose="020B0304020202020204" pitchFamily="34" charset="-34"/>
              </a:rPr>
              <a:t>ถ้ารับเข้าตัวถัดไปก็มาเปลี่ยนรหัสสารตรงนี้ได้เลย</a:t>
            </a:r>
            <a:endParaRPr lang="en-US" sz="2400" b="1" dirty="0">
              <a:latin typeface="Cordia New" panose="020B0304020202020204" pitchFamily="34" charset="-34"/>
            </a:endParaRPr>
          </a:p>
        </p:txBody>
      </p:sp>
      <p:sp>
        <p:nvSpPr>
          <p:cNvPr id="15" name="Down Arrow 14"/>
          <p:cNvSpPr/>
          <p:nvPr/>
        </p:nvSpPr>
        <p:spPr>
          <a:xfrm rot="2986394">
            <a:off x="13288300" y="3487581"/>
            <a:ext cx="303085" cy="61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1461181" y="8747975"/>
            <a:ext cx="5257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**อย่าลืมกด </a:t>
            </a:r>
            <a:r>
              <a:rPr lang="en-US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Save </a:t>
            </a:r>
            <a:r>
              <a:rPr lang="th-TH" sz="3200" b="1" i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ทุกครั้งที่ทำรายการ**</a:t>
            </a:r>
            <a:endParaRPr lang="en-US" sz="3200" b="1" i="1" dirty="0">
              <a:solidFill>
                <a:srgbClr val="FF0000"/>
              </a:solidFill>
              <a:latin typeface="Cordia New" panose="020B0304020202020204" pitchFamily="34" charset="-34"/>
            </a:endParaRPr>
          </a:p>
        </p:txBody>
      </p:sp>
      <p:pic>
        <p:nvPicPr>
          <p:cNvPr id="17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6475244" y="6967835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5400" y="2825102"/>
            <a:ext cx="15859213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th-TH" sz="100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การปรับยอดสต๊อกสิ้น</a:t>
            </a:r>
            <a:r>
              <a:rPr lang="th-TH" sz="100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เดือนโดย</a:t>
            </a:r>
            <a:r>
              <a:rPr lang="th-TH" sz="100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</a:t>
            </a:r>
            <a:r>
              <a:rPr lang="th-TH" sz="100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เมนู</a:t>
            </a:r>
          </a:p>
          <a:p>
            <a:pPr marL="475276" lvl="1" algn="ctr">
              <a:lnSpc>
                <a:spcPts val="6163"/>
              </a:lnSpc>
            </a:pPr>
            <a:endParaRPr lang="th-TH" sz="100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Issue Miscellaneous </a:t>
            </a:r>
            <a:r>
              <a:rPr lang="en-US" sz="100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Material</a:t>
            </a:r>
          </a:p>
          <a:p>
            <a:pPr marL="475276" lvl="1" algn="ctr">
              <a:lnSpc>
                <a:spcPts val="6163"/>
              </a:lnSpc>
            </a:pPr>
            <a:r>
              <a:rPr lang="en-US" sz="100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100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Return Miscellaneous Material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" y="1585543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97200" y="6217946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158589" y="6217946"/>
            <a:ext cx="3533460" cy="3970692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2483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9677400" y="266700"/>
            <a:ext cx="8610600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677400" y="614611"/>
            <a:ext cx="808872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th-TH" sz="72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การปรับยอดสต๊อกสิ้นเดือน</a:t>
            </a:r>
            <a:endParaRPr lang="en-US" sz="72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0665" y="2225312"/>
            <a:ext cx="12117389" cy="1569660"/>
          </a:xfrm>
          <a:prstGeom prst="rect">
            <a:avLst/>
          </a:prstGeom>
          <a:noFill/>
          <a:ln>
            <a:solidFill>
              <a:srgbClr val="5E3D24"/>
            </a:solidFill>
          </a:ln>
        </p:spPr>
        <p:txBody>
          <a:bodyPr wrap="square" rtlCol="0">
            <a:spAutoFit/>
          </a:bodyPr>
          <a:lstStyle/>
          <a:p>
            <a:r>
              <a:rPr lang="th-TH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ถ้ายอด </a:t>
            </a:r>
            <a:r>
              <a:rPr lang="en-US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Diff </a:t>
            </a:r>
            <a:r>
              <a:rPr lang="th-TH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สต๊อกเป็นบวก (+) ใช้เมนู </a:t>
            </a:r>
            <a:r>
              <a:rPr lang="en-US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Return Miscellaneous Material</a:t>
            </a:r>
          </a:p>
          <a:p>
            <a:r>
              <a:rPr lang="th-TH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ถ้ายอด </a:t>
            </a:r>
            <a:r>
              <a:rPr lang="en-US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Diff </a:t>
            </a:r>
            <a:r>
              <a:rPr lang="th-TH" sz="4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สต๊อกเป็นลบ (-) ใช้เมนู </a:t>
            </a:r>
            <a:r>
              <a:rPr lang="en-US" sz="4800" dirty="0">
                <a:latin typeface="Cordia New" panose="020B0304020202020204" pitchFamily="34" charset="-34"/>
                <a:cs typeface="Cordia New" panose="020B0304020202020204" pitchFamily="34" charset="-34"/>
              </a:rPr>
              <a:t>Issue Miscellaneous Material</a:t>
            </a:r>
            <a:endParaRPr lang="th-TH" sz="4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00" t="36167" r="20833" b="26748"/>
          <a:stretch/>
        </p:blipFill>
        <p:spPr>
          <a:xfrm>
            <a:off x="1226268" y="4305300"/>
            <a:ext cx="14020800" cy="3677167"/>
          </a:xfrm>
          <a:prstGeom prst="rect">
            <a:avLst/>
          </a:prstGeom>
          <a:ln>
            <a:solidFill>
              <a:srgbClr val="5E3D24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73868" y="5588772"/>
            <a:ext cx="14249400" cy="145972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073868" y="7124700"/>
            <a:ext cx="14249400" cy="85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5551868" y="5999371"/>
            <a:ext cx="235513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ยอด </a:t>
            </a:r>
            <a:r>
              <a:rPr lang="en-US" sz="3200" b="1" dirty="0" smtClean="0">
                <a:latin typeface="Cordia New" panose="020B0304020202020204" pitchFamily="34" charset="-34"/>
              </a:rPr>
              <a:t>Diff </a:t>
            </a:r>
            <a:r>
              <a:rPr lang="th-TH" sz="3200" b="1" dirty="0" smtClean="0">
                <a:latin typeface="Cordia New" panose="020B0304020202020204" pitchFamily="34" charset="-34"/>
              </a:rPr>
              <a:t>เป็นบวก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551868" y="7312949"/>
            <a:ext cx="2202847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ยอด </a:t>
            </a:r>
            <a:r>
              <a:rPr lang="en-US" sz="3200" b="1" dirty="0" smtClean="0">
                <a:latin typeface="Cordia New" panose="020B0304020202020204" pitchFamily="34" charset="-34"/>
              </a:rPr>
              <a:t>Diff </a:t>
            </a:r>
            <a:r>
              <a:rPr lang="th-TH" sz="3200" b="1" dirty="0" smtClean="0">
                <a:latin typeface="Cordia New" panose="020B0304020202020204" pitchFamily="34" charset="-34"/>
              </a:rPr>
              <a:t>เป็นลบ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094668" y="6054565"/>
            <a:ext cx="457200" cy="528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ight Arrow 13"/>
          <p:cNvSpPr/>
          <p:nvPr/>
        </p:nvSpPr>
        <p:spPr>
          <a:xfrm>
            <a:off x="15132768" y="7289512"/>
            <a:ext cx="457200" cy="528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14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9677400" y="266700"/>
            <a:ext cx="8610600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677400" y="614611"/>
            <a:ext cx="808872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th-TH" sz="72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การปรับยอดสต๊อกสิ้นเดือน</a:t>
            </a:r>
            <a:endParaRPr lang="en-US" sz="72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7" t="148" b="2799"/>
          <a:stretch/>
        </p:blipFill>
        <p:spPr>
          <a:xfrm>
            <a:off x="5064163" y="1681011"/>
            <a:ext cx="10275691" cy="845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296291"/>
            <a:ext cx="9534983" cy="769441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ยอด </a:t>
            </a:r>
            <a:r>
              <a:rPr lang="en-US" sz="4400" b="1" dirty="0" smtClean="0">
                <a:latin typeface="Cordia New" panose="020B0304020202020204" pitchFamily="34" charset="-34"/>
              </a:rPr>
              <a:t>Diff </a:t>
            </a:r>
            <a:r>
              <a:rPr lang="th-TH" sz="4400" b="1" dirty="0">
                <a:latin typeface="Cordia New" panose="020B0304020202020204" pitchFamily="34" charset="-34"/>
              </a:rPr>
              <a:t>เป็น</a:t>
            </a:r>
            <a:r>
              <a:rPr lang="th-TH" sz="4400" b="1" dirty="0">
                <a:solidFill>
                  <a:srgbClr val="0070C0"/>
                </a:solidFill>
                <a:latin typeface="Cordia New" panose="020B0304020202020204" pitchFamily="34" charset="-34"/>
              </a:rPr>
              <a:t>บวก</a:t>
            </a:r>
            <a:r>
              <a:rPr lang="th-TH" sz="4400" b="1" dirty="0">
                <a:latin typeface="Cordia New" panose="020B0304020202020204" pitchFamily="34" charset="-34"/>
              </a:rPr>
              <a:t>ใช้เมนู </a:t>
            </a:r>
            <a:r>
              <a:rPr lang="en-US" sz="4400" b="1" dirty="0">
                <a:latin typeface="Cordia New" panose="020B0304020202020204" pitchFamily="34" charset="-34"/>
              </a:rPr>
              <a:t>Return Miscellaneous Material</a:t>
            </a:r>
            <a:r>
              <a:rPr lang="th-TH" sz="4400" b="1" dirty="0" smtClean="0">
                <a:latin typeface="Cordia New" panose="020B0304020202020204" pitchFamily="34" charset="-34"/>
              </a:rPr>
              <a:t> 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679" y="7488405"/>
            <a:ext cx="290712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7797538" y="8136105"/>
            <a:ext cx="2907121" cy="2286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684678" y="7830399"/>
            <a:ext cx="2907121" cy="22860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4411659" y="6455038"/>
            <a:ext cx="264207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คีย์ยอดที่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Diff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1" name="Down Arrow 10"/>
          <p:cNvSpPr/>
          <p:nvPr/>
        </p:nvSpPr>
        <p:spPr>
          <a:xfrm rot="17318037">
            <a:off x="6728781" y="6469785"/>
            <a:ext cx="301686" cy="16826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860657" y="8496300"/>
            <a:ext cx="4855816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latin typeface="Cordia New" panose="020B0304020202020204" pitchFamily="34" charset="-34"/>
              </a:rPr>
              <a:t>Reason: </a:t>
            </a:r>
            <a:r>
              <a:rPr lang="th-TH" sz="3200" b="1" dirty="0" smtClean="0">
                <a:latin typeface="Cordia New" panose="020B0304020202020204" pitchFamily="34" charset="-34"/>
              </a:rPr>
              <a:t>ปรับยอดจำนวนการนับ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62400" y="7701808"/>
            <a:ext cx="2675732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Cordia New" panose="020B0304020202020204" pitchFamily="34" charset="-34"/>
              </a:rPr>
              <a:t>Reference: </a:t>
            </a:r>
            <a:r>
              <a:rPr lang="th-TH" sz="3200" b="1" dirty="0" smtClean="0">
                <a:latin typeface="Cordia New" panose="020B0304020202020204" pitchFamily="34" charset="-34"/>
              </a:rPr>
              <a:t>ปรับบวก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6" name="Right Arrow 15"/>
          <p:cNvSpPr/>
          <p:nvPr/>
        </p:nvSpPr>
        <p:spPr>
          <a:xfrm rot="20617198">
            <a:off x="6635386" y="8396410"/>
            <a:ext cx="1147776" cy="267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ight Arrow 16"/>
          <p:cNvSpPr/>
          <p:nvPr/>
        </p:nvSpPr>
        <p:spPr>
          <a:xfrm>
            <a:off x="6635149" y="7845953"/>
            <a:ext cx="1064769" cy="254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4365090" y="5339047"/>
            <a:ext cx="309732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กดแถบ </a:t>
            </a:r>
            <a:r>
              <a:rPr lang="en-US" sz="3200" b="1" dirty="0" smtClean="0">
                <a:latin typeface="Cordia New" panose="020B0304020202020204" pitchFamily="34" charset="-34"/>
              </a:rPr>
              <a:t>Lot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ตรงนี้ก่อน</a:t>
            </a:r>
            <a:r>
              <a:rPr lang="en-US" sz="3200" b="1" dirty="0" smtClean="0">
                <a:latin typeface="Cordia New" panose="020B0304020202020204" pitchFamily="34" charset="-34"/>
              </a:rPr>
              <a:t>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793282" y="490767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793282" y="60237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471764" y="720682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393878" y="793784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4C246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28586" y="9487159"/>
            <a:ext cx="145103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Return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657091" y="941954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53729" y="9594533"/>
            <a:ext cx="1175871" cy="34956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19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26" name="Group 3"/>
          <p:cNvGrpSpPr/>
          <p:nvPr/>
        </p:nvGrpSpPr>
        <p:grpSpPr>
          <a:xfrm>
            <a:off x="3823298" y="38100"/>
            <a:ext cx="11577502" cy="10210963"/>
            <a:chOff x="0" y="0"/>
            <a:chExt cx="2383069" cy="3225666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711825" y="295938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 smtClean="0">
                <a:solidFill>
                  <a:srgbClr val="000000"/>
                </a:solidFill>
                <a:latin typeface="Bryndan Write"/>
              </a:rPr>
              <a:t>Overview</a:t>
            </a:r>
            <a:endParaRPr lang="en-US" sz="9999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-2301195" y="6639318"/>
            <a:ext cx="22890391" cy="0"/>
          </a:xfrm>
          <a:prstGeom prst="line">
            <a:avLst/>
          </a:prstGeom>
          <a:ln w="19050" cap="flat">
            <a:solidFill>
              <a:srgbClr val="F1E9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567503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07428" y="266700"/>
            <a:ext cx="1297351" cy="1474263"/>
          </a:xfrm>
          <a:custGeom>
            <a:avLst/>
            <a:gdLst/>
            <a:ahLst/>
            <a:cxnLst/>
            <a:rect l="l" t="t" r="r" b="b"/>
            <a:pathLst>
              <a:path w="1297351" h="1474263">
                <a:moveTo>
                  <a:pt x="0" y="0"/>
                </a:moveTo>
                <a:lnTo>
                  <a:pt x="1297351" y="0"/>
                </a:lnTo>
                <a:lnTo>
                  <a:pt x="1297351" y="1474263"/>
                </a:lnTo>
                <a:lnTo>
                  <a:pt x="0" y="147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6"/>
          <p:cNvSpPr/>
          <p:nvPr/>
        </p:nvSpPr>
        <p:spPr>
          <a:xfrm>
            <a:off x="14438752" y="4572895"/>
            <a:ext cx="3488447" cy="5301803"/>
          </a:xfrm>
          <a:custGeom>
            <a:avLst/>
            <a:gdLst/>
            <a:ahLst/>
            <a:cxnLst/>
            <a:rect l="l" t="t" r="r" b="b"/>
            <a:pathLst>
              <a:path w="4934063" h="6619075">
                <a:moveTo>
                  <a:pt x="0" y="0"/>
                </a:moveTo>
                <a:lnTo>
                  <a:pt x="4934062" y="0"/>
                </a:lnTo>
                <a:lnTo>
                  <a:pt x="4934062" y="6619075"/>
                </a:lnTo>
                <a:lnTo>
                  <a:pt x="0" y="66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7"/>
          <p:cNvSpPr/>
          <p:nvPr/>
        </p:nvSpPr>
        <p:spPr>
          <a:xfrm>
            <a:off x="667080" y="7845686"/>
            <a:ext cx="3746503" cy="2044912"/>
          </a:xfrm>
          <a:custGeom>
            <a:avLst/>
            <a:gdLst/>
            <a:ahLst/>
            <a:cxnLst/>
            <a:rect l="l" t="t" r="r" b="b"/>
            <a:pathLst>
              <a:path w="6069438" h="3973190">
                <a:moveTo>
                  <a:pt x="0" y="0"/>
                </a:moveTo>
                <a:lnTo>
                  <a:pt x="6069438" y="0"/>
                </a:lnTo>
                <a:lnTo>
                  <a:pt x="6069438" y="3973190"/>
                </a:lnTo>
                <a:lnTo>
                  <a:pt x="0" y="3973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9"/>
          <p:cNvSpPr/>
          <p:nvPr/>
        </p:nvSpPr>
        <p:spPr>
          <a:xfrm>
            <a:off x="14967920" y="2265323"/>
            <a:ext cx="1423568" cy="1528651"/>
          </a:xfrm>
          <a:custGeom>
            <a:avLst/>
            <a:gdLst/>
            <a:ahLst/>
            <a:cxnLst/>
            <a:rect l="l" t="t" r="r" b="b"/>
            <a:pathLst>
              <a:path w="1423568" h="1528651">
                <a:moveTo>
                  <a:pt x="0" y="0"/>
                </a:moveTo>
                <a:lnTo>
                  <a:pt x="1423568" y="0"/>
                </a:lnTo>
                <a:lnTo>
                  <a:pt x="1423568" y="1528651"/>
                </a:lnTo>
                <a:lnTo>
                  <a:pt x="0" y="1528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sp>
        <p:nvSpPr>
          <p:cNvPr id="34" name="Freeform 10"/>
          <p:cNvSpPr/>
          <p:nvPr/>
        </p:nvSpPr>
        <p:spPr>
          <a:xfrm rot="-726169">
            <a:off x="1712612" y="1783513"/>
            <a:ext cx="1393004" cy="1950206"/>
          </a:xfrm>
          <a:custGeom>
            <a:avLst/>
            <a:gdLst/>
            <a:ahLst/>
            <a:cxnLst/>
            <a:rect l="l" t="t" r="r" b="b"/>
            <a:pathLst>
              <a:path w="1393004" h="1950206">
                <a:moveTo>
                  <a:pt x="0" y="0"/>
                </a:moveTo>
                <a:lnTo>
                  <a:pt x="1393004" y="0"/>
                </a:lnTo>
                <a:lnTo>
                  <a:pt x="1393004" y="1950206"/>
                </a:lnTo>
                <a:lnTo>
                  <a:pt x="0" y="1950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5" name="Freeform 11"/>
          <p:cNvSpPr/>
          <p:nvPr/>
        </p:nvSpPr>
        <p:spPr>
          <a:xfrm rot="-2355099">
            <a:off x="16684119" y="897305"/>
            <a:ext cx="883387" cy="1236742"/>
          </a:xfrm>
          <a:custGeom>
            <a:avLst/>
            <a:gdLst/>
            <a:ahLst/>
            <a:cxnLst/>
            <a:rect l="l" t="t" r="r" b="b"/>
            <a:pathLst>
              <a:path w="883387" h="1236742">
                <a:moveTo>
                  <a:pt x="0" y="0"/>
                </a:moveTo>
                <a:lnTo>
                  <a:pt x="883387" y="0"/>
                </a:lnTo>
                <a:lnTo>
                  <a:pt x="883387" y="1236742"/>
                </a:lnTo>
                <a:lnTo>
                  <a:pt x="0" y="1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6" name="Freeform 12"/>
          <p:cNvSpPr/>
          <p:nvPr/>
        </p:nvSpPr>
        <p:spPr>
          <a:xfrm rot="-2920782">
            <a:off x="4376392" y="9235100"/>
            <a:ext cx="623215" cy="872500"/>
          </a:xfrm>
          <a:custGeom>
            <a:avLst/>
            <a:gdLst/>
            <a:ahLst/>
            <a:cxnLst/>
            <a:rect l="l" t="t" r="r" b="b"/>
            <a:pathLst>
              <a:path w="623215" h="872500">
                <a:moveTo>
                  <a:pt x="0" y="0"/>
                </a:moveTo>
                <a:lnTo>
                  <a:pt x="623214" y="0"/>
                </a:lnTo>
                <a:lnTo>
                  <a:pt x="623214" y="872500"/>
                </a:lnTo>
                <a:lnTo>
                  <a:pt x="0" y="87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7" name="Freeform 15"/>
          <p:cNvSpPr/>
          <p:nvPr/>
        </p:nvSpPr>
        <p:spPr>
          <a:xfrm rot="5400000">
            <a:off x="16850491" y="3054938"/>
            <a:ext cx="1095319" cy="1176171"/>
          </a:xfrm>
          <a:custGeom>
            <a:avLst/>
            <a:gdLst/>
            <a:ahLst/>
            <a:cxnLst/>
            <a:rect l="l" t="t" r="r" b="b"/>
            <a:pathLst>
              <a:path w="1095319" h="1176171">
                <a:moveTo>
                  <a:pt x="0" y="0"/>
                </a:moveTo>
                <a:lnTo>
                  <a:pt x="1095319" y="0"/>
                </a:lnTo>
                <a:lnTo>
                  <a:pt x="1095319" y="1176171"/>
                </a:lnTo>
                <a:lnTo>
                  <a:pt x="0" y="11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grpSp>
        <p:nvGrpSpPr>
          <p:cNvPr id="4" name="Group 3"/>
          <p:cNvGrpSpPr/>
          <p:nvPr/>
        </p:nvGrpSpPr>
        <p:grpSpPr>
          <a:xfrm>
            <a:off x="5221381" y="2198015"/>
            <a:ext cx="9605253" cy="6360716"/>
            <a:chOff x="6317603" y="3247583"/>
            <a:chExt cx="9605253" cy="6360716"/>
          </a:xfrm>
        </p:grpSpPr>
        <p:sp>
          <p:nvSpPr>
            <p:cNvPr id="29" name="TextBox 8"/>
            <p:cNvSpPr txBox="1"/>
            <p:nvPr/>
          </p:nvSpPr>
          <p:spPr>
            <a:xfrm>
              <a:off x="6317603" y="3247583"/>
              <a:ext cx="9372600" cy="6360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Issue Miscellaneous Material</a:t>
              </a:r>
            </a:p>
            <a:p>
              <a:pPr marL="475276" lvl="1">
                <a:lnSpc>
                  <a:spcPts val="6163"/>
                </a:lnSpc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Return </a:t>
              </a:r>
              <a:r>
                <a:rPr lang="en-US" sz="4402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Miscellaneous </a:t>
              </a: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Material</a:t>
              </a:r>
            </a:p>
            <a:p>
              <a:pPr marL="475276" lvl="1">
                <a:lnSpc>
                  <a:spcPts val="6163"/>
                </a:lnSpc>
              </a:pPr>
              <a:endParaRPr lang="en-US" sz="4402" b="1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475276" lvl="1">
                <a:lnSpc>
                  <a:spcPts val="6163"/>
                </a:lnSpc>
              </a:pPr>
              <a:endParaRPr lang="en-US" sz="4402" b="1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>
                <a:lnSpc>
                  <a:spcPts val="6163"/>
                </a:lnSpc>
                <a:buFont typeface="Arial"/>
                <a:buChar char="•"/>
              </a:pPr>
              <a:r>
                <a:rPr lang="en-US" sz="4400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Transfer Order Entry</a:t>
              </a:r>
            </a:p>
            <a:p>
              <a:pPr marL="475276" lvl="1">
                <a:lnSpc>
                  <a:spcPts val="6163"/>
                </a:lnSpc>
              </a:pPr>
              <a:r>
                <a:rPr lang="en-US" sz="4400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   Transfer Order Shipment Entry</a:t>
              </a:r>
            </a:p>
            <a:p>
              <a:pPr marL="475276" lvl="1">
                <a:lnSpc>
                  <a:spcPts val="6163"/>
                </a:lnSpc>
              </a:pPr>
              <a:r>
                <a:rPr lang="en-US" sz="4400" b="1" dirty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   Receive Transfer Order</a:t>
              </a:r>
            </a:p>
            <a:p>
              <a:pPr marL="475276" lvl="1">
                <a:lnSpc>
                  <a:spcPts val="6163"/>
                </a:lnSpc>
              </a:pPr>
              <a:endParaRPr lang="en-US" sz="4402" b="1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24514" y="4766450"/>
              <a:ext cx="7898342" cy="88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75276" lvl="1">
                <a:lnSpc>
                  <a:spcPts val="6163"/>
                </a:lnSpc>
              </a:pPr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การเบิก-จ่ายสาร</a:t>
              </a:r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/การรับเข้า/ตัดส</a:t>
              </a:r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ต๊อก/สต๊อกสิ้นเดือน</a:t>
              </a:r>
              <a:endParaRPr lang="en-US" sz="4000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10818" y="3855813"/>
            <a:ext cx="324000" cy="417589"/>
            <a:chOff x="6400800" y="4374381"/>
            <a:chExt cx="324000" cy="417589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400800" y="4374381"/>
              <a:ext cx="0" cy="41758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400800" y="4791970"/>
              <a:ext cx="3240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439526" y="7938029"/>
            <a:ext cx="5117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การโอนย้ายสต๊อกน้ำตาลข้าม </a:t>
            </a:r>
            <a:r>
              <a:rPr lang="en-US" sz="4000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Plant</a:t>
            </a:r>
            <a:endParaRPr lang="th-TH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899717" y="7938030"/>
            <a:ext cx="406390" cy="381000"/>
            <a:chOff x="6400800" y="4374381"/>
            <a:chExt cx="324000" cy="417589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400800" y="4374381"/>
              <a:ext cx="0" cy="41758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400800" y="4791970"/>
              <a:ext cx="3240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53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9677400" y="266700"/>
            <a:ext cx="8610600" cy="1323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677400" y="614611"/>
            <a:ext cx="808872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th-TH" sz="72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การปรับยอดสต๊อกสิ้นเดือน</a:t>
            </a:r>
            <a:endParaRPr lang="en-US" sz="72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71" b="3830"/>
          <a:stretch/>
        </p:blipFill>
        <p:spPr>
          <a:xfrm>
            <a:off x="5149798" y="1790700"/>
            <a:ext cx="10248900" cy="82534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84679" y="7810501"/>
            <a:ext cx="2907121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7797538" y="8496300"/>
            <a:ext cx="2907121" cy="2286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7684678" y="8191500"/>
            <a:ext cx="2907121" cy="22860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2727026" y="6428482"/>
            <a:ext cx="3445174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คีย์ยอดที่ </a:t>
            </a:r>
            <a:r>
              <a:rPr lang="en-US" sz="3200" b="1" dirty="0" smtClean="0">
                <a:latin typeface="Cordia New" panose="020B0304020202020204" pitchFamily="34" charset="-34"/>
              </a:rPr>
              <a:t>Diff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 </a:t>
            </a:r>
          </a:p>
          <a:p>
            <a:r>
              <a:rPr lang="th-TH" sz="3200" b="1" dirty="0" smtClean="0">
                <a:latin typeface="Cordia New" panose="020B0304020202020204" pitchFamily="34" charset="-34"/>
              </a:rPr>
              <a:t>(ไม่ต้องใส่เครื่องหมายลบ)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1" name="Down Arrow 10"/>
          <p:cNvSpPr/>
          <p:nvPr/>
        </p:nvSpPr>
        <p:spPr>
          <a:xfrm rot="17318037">
            <a:off x="6728781" y="6771323"/>
            <a:ext cx="301686" cy="16826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2300470" y="7034318"/>
            <a:ext cx="4855816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latin typeface="Cordia New" panose="020B0304020202020204" pitchFamily="34" charset="-34"/>
              </a:rPr>
              <a:t>Reason: </a:t>
            </a:r>
            <a:r>
              <a:rPr lang="th-TH" sz="3200" b="1" dirty="0" smtClean="0">
                <a:latin typeface="Cordia New" panose="020B0304020202020204" pitchFamily="34" charset="-34"/>
              </a:rPr>
              <a:t>ปรับยอดจำนวนการนับ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2855" y="8023647"/>
            <a:ext cx="2523448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Cordia New" panose="020B0304020202020204" pitchFamily="34" charset="-34"/>
              </a:rPr>
              <a:t>Reference: </a:t>
            </a:r>
            <a:r>
              <a:rPr lang="th-TH" sz="3200" b="1" dirty="0" smtClean="0">
                <a:latin typeface="Cordia New" panose="020B0304020202020204" pitchFamily="34" charset="-34"/>
              </a:rPr>
              <a:t>ปรับลบ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4" name="Right Arrow 13"/>
          <p:cNvSpPr/>
          <p:nvPr/>
        </p:nvSpPr>
        <p:spPr>
          <a:xfrm rot="9038723">
            <a:off x="10359906" y="7909833"/>
            <a:ext cx="2159401" cy="180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635149" y="8183245"/>
            <a:ext cx="1064769" cy="254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609600" y="1296291"/>
            <a:ext cx="9098966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ยอด </a:t>
            </a:r>
            <a:r>
              <a:rPr lang="en-US" sz="4400" b="1" dirty="0" smtClean="0">
                <a:latin typeface="Cordia New" panose="020B0304020202020204" pitchFamily="34" charset="-34"/>
              </a:rPr>
              <a:t>Diff </a:t>
            </a:r>
            <a:r>
              <a:rPr lang="th-TH" sz="4400" b="1" dirty="0" smtClean="0">
                <a:latin typeface="Cordia New" panose="020B0304020202020204" pitchFamily="34" charset="-34"/>
              </a:rPr>
              <a:t>เป็น</a:t>
            </a:r>
            <a:r>
              <a:rPr lang="th-TH" sz="44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ลบ</a:t>
            </a:r>
            <a:r>
              <a:rPr lang="th-TH" sz="4400" b="1" dirty="0" smtClean="0">
                <a:latin typeface="Cordia New" panose="020B0304020202020204" pitchFamily="34" charset="-34"/>
              </a:rPr>
              <a:t>ใช้</a:t>
            </a:r>
            <a:r>
              <a:rPr lang="th-TH" sz="4400" b="1" dirty="0">
                <a:latin typeface="Cordia New" panose="020B0304020202020204" pitchFamily="34" charset="-34"/>
              </a:rPr>
              <a:t>เมนู </a:t>
            </a:r>
            <a:r>
              <a:rPr lang="en-US" sz="4400" b="1" dirty="0" smtClean="0">
                <a:latin typeface="Cordia New" panose="020B0304020202020204" pitchFamily="34" charset="-34"/>
              </a:rPr>
              <a:t>Issue </a:t>
            </a:r>
            <a:r>
              <a:rPr lang="en-US" sz="4400" b="1" dirty="0">
                <a:latin typeface="Cordia New" panose="020B0304020202020204" pitchFamily="34" charset="-34"/>
              </a:rPr>
              <a:t>Miscellaneous Material</a:t>
            </a:r>
            <a:r>
              <a:rPr lang="th-TH" sz="4400" b="1" dirty="0" smtClean="0">
                <a:latin typeface="Cordia New" panose="020B0304020202020204" pitchFamily="34" charset="-34"/>
              </a:rPr>
              <a:t> </a:t>
            </a:r>
            <a:endParaRPr lang="en-US" sz="4400" b="1" dirty="0">
              <a:latin typeface="Cordia New" panose="020B0304020202020204" pitchFamily="34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65090" y="5339047"/>
            <a:ext cx="309732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กดแถบ </a:t>
            </a:r>
            <a:r>
              <a:rPr lang="en-US" sz="3200" b="1" dirty="0" smtClean="0">
                <a:latin typeface="Cordia New" panose="020B0304020202020204" pitchFamily="34" charset="-34"/>
              </a:rPr>
              <a:t>Lot </a:t>
            </a:r>
            <a:r>
              <a:rPr lang="th-TH" sz="3200" b="1" dirty="0" smtClean="0">
                <a:latin typeface="Cordia New" panose="020B0304020202020204" pitchFamily="34" charset="-34"/>
              </a:rPr>
              <a:t>ตรงนี้ก่อน</a:t>
            </a:r>
            <a:r>
              <a:rPr lang="en-US" sz="3200" b="1" dirty="0" smtClean="0">
                <a:latin typeface="Cordia New" panose="020B0304020202020204" pitchFamily="34" charset="-34"/>
              </a:rPr>
              <a:t> 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793282" y="490767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159699" y="5908357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411843" y="795789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1869015" y="648031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2AC6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22868" y="9549066"/>
            <a:ext cx="128753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</a:rPr>
              <a:t>Issue</a:t>
            </a:r>
            <a:endParaRPr lang="en-US" sz="3200" b="1" dirty="0">
              <a:latin typeface="Cordia New" panose="020B0304020202020204" pitchFamily="34" charset="-34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4944181" y="947698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99FF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46995" y="9652574"/>
            <a:ext cx="1193039" cy="3777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13964503" y="8631003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6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2494270"/>
            <a:ext cx="18288001" cy="622085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338587" y="3332688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69718" y="3422303"/>
            <a:ext cx="7229940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dirty="0" smtClean="0">
                <a:solidFill>
                  <a:srgbClr val="000000"/>
                </a:solidFill>
                <a:latin typeface="Bryndan Write" panose="020B0604020202020204" charset="0"/>
              </a:rPr>
              <a:t>ERP Planning &amp; Premix</a:t>
            </a:r>
            <a:endParaRPr lang="en-US" sz="13218" dirty="0">
              <a:solidFill>
                <a:srgbClr val="000000"/>
              </a:solidFill>
              <a:latin typeface="Bryndan Write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 rot="-7071524">
            <a:off x="3896019" y="6110207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02305" y="6990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7953" y="78157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1510424" y="1727017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485" y="7466333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78294" y="1551926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7535" y="3963658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1" y="630103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523795" y="7706357"/>
            <a:ext cx="2819996" cy="2557424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67815" y="82871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70928" y="3842273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358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26" name="Group 3"/>
          <p:cNvGrpSpPr/>
          <p:nvPr/>
        </p:nvGrpSpPr>
        <p:grpSpPr>
          <a:xfrm>
            <a:off x="2819400" y="134719"/>
            <a:ext cx="12094266" cy="10046064"/>
            <a:chOff x="0" y="0"/>
            <a:chExt cx="2383069" cy="3225666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793617" y="471180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 smtClean="0">
                <a:solidFill>
                  <a:srgbClr val="000000"/>
                </a:solidFill>
                <a:latin typeface="Bryndan Write"/>
              </a:rPr>
              <a:t>Overview</a:t>
            </a:r>
            <a:endParaRPr lang="en-US" sz="9999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81000" y="582807"/>
            <a:ext cx="3048000" cy="606093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94478" y="266700"/>
            <a:ext cx="1297351" cy="1474263"/>
          </a:xfrm>
          <a:custGeom>
            <a:avLst/>
            <a:gdLst/>
            <a:ahLst/>
            <a:cxnLst/>
            <a:rect l="l" t="t" r="r" b="b"/>
            <a:pathLst>
              <a:path w="1297351" h="1474263">
                <a:moveTo>
                  <a:pt x="0" y="0"/>
                </a:moveTo>
                <a:lnTo>
                  <a:pt x="1297351" y="0"/>
                </a:lnTo>
                <a:lnTo>
                  <a:pt x="1297351" y="1474263"/>
                </a:lnTo>
                <a:lnTo>
                  <a:pt x="0" y="147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6"/>
          <p:cNvSpPr/>
          <p:nvPr/>
        </p:nvSpPr>
        <p:spPr>
          <a:xfrm>
            <a:off x="15163800" y="5078418"/>
            <a:ext cx="3033729" cy="4665581"/>
          </a:xfrm>
          <a:custGeom>
            <a:avLst/>
            <a:gdLst/>
            <a:ahLst/>
            <a:cxnLst/>
            <a:rect l="l" t="t" r="r" b="b"/>
            <a:pathLst>
              <a:path w="4934063" h="6619075">
                <a:moveTo>
                  <a:pt x="0" y="0"/>
                </a:moveTo>
                <a:lnTo>
                  <a:pt x="4934062" y="0"/>
                </a:lnTo>
                <a:lnTo>
                  <a:pt x="4934062" y="6619075"/>
                </a:lnTo>
                <a:lnTo>
                  <a:pt x="0" y="66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7"/>
          <p:cNvSpPr/>
          <p:nvPr/>
        </p:nvSpPr>
        <p:spPr>
          <a:xfrm>
            <a:off x="14541497" y="8135871"/>
            <a:ext cx="3746503" cy="2044912"/>
          </a:xfrm>
          <a:custGeom>
            <a:avLst/>
            <a:gdLst/>
            <a:ahLst/>
            <a:cxnLst/>
            <a:rect l="l" t="t" r="r" b="b"/>
            <a:pathLst>
              <a:path w="6069438" h="3973190">
                <a:moveTo>
                  <a:pt x="0" y="0"/>
                </a:moveTo>
                <a:lnTo>
                  <a:pt x="6069438" y="0"/>
                </a:lnTo>
                <a:lnTo>
                  <a:pt x="6069438" y="3973190"/>
                </a:lnTo>
                <a:lnTo>
                  <a:pt x="0" y="3973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9"/>
          <p:cNvSpPr/>
          <p:nvPr/>
        </p:nvSpPr>
        <p:spPr>
          <a:xfrm>
            <a:off x="15081237" y="2114372"/>
            <a:ext cx="1423568" cy="1528651"/>
          </a:xfrm>
          <a:custGeom>
            <a:avLst/>
            <a:gdLst/>
            <a:ahLst/>
            <a:cxnLst/>
            <a:rect l="l" t="t" r="r" b="b"/>
            <a:pathLst>
              <a:path w="1423568" h="1528651">
                <a:moveTo>
                  <a:pt x="0" y="0"/>
                </a:moveTo>
                <a:lnTo>
                  <a:pt x="1423568" y="0"/>
                </a:lnTo>
                <a:lnTo>
                  <a:pt x="1423568" y="1528651"/>
                </a:lnTo>
                <a:lnTo>
                  <a:pt x="0" y="1528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sp>
        <p:nvSpPr>
          <p:cNvPr id="34" name="Freeform 10"/>
          <p:cNvSpPr/>
          <p:nvPr/>
        </p:nvSpPr>
        <p:spPr>
          <a:xfrm rot="-726169">
            <a:off x="13735978" y="2792715"/>
            <a:ext cx="1393004" cy="1950206"/>
          </a:xfrm>
          <a:custGeom>
            <a:avLst/>
            <a:gdLst/>
            <a:ahLst/>
            <a:cxnLst/>
            <a:rect l="l" t="t" r="r" b="b"/>
            <a:pathLst>
              <a:path w="1393004" h="1950206">
                <a:moveTo>
                  <a:pt x="0" y="0"/>
                </a:moveTo>
                <a:lnTo>
                  <a:pt x="1393004" y="0"/>
                </a:lnTo>
                <a:lnTo>
                  <a:pt x="1393004" y="1950206"/>
                </a:lnTo>
                <a:lnTo>
                  <a:pt x="0" y="1950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5" name="Freeform 11"/>
          <p:cNvSpPr/>
          <p:nvPr/>
        </p:nvSpPr>
        <p:spPr>
          <a:xfrm rot="-2355099">
            <a:off x="14749149" y="4408738"/>
            <a:ext cx="883387" cy="1236742"/>
          </a:xfrm>
          <a:custGeom>
            <a:avLst/>
            <a:gdLst/>
            <a:ahLst/>
            <a:cxnLst/>
            <a:rect l="l" t="t" r="r" b="b"/>
            <a:pathLst>
              <a:path w="883387" h="1236742">
                <a:moveTo>
                  <a:pt x="0" y="0"/>
                </a:moveTo>
                <a:lnTo>
                  <a:pt x="883387" y="0"/>
                </a:lnTo>
                <a:lnTo>
                  <a:pt x="883387" y="1236742"/>
                </a:lnTo>
                <a:lnTo>
                  <a:pt x="0" y="1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6" name="Freeform 12"/>
          <p:cNvSpPr/>
          <p:nvPr/>
        </p:nvSpPr>
        <p:spPr>
          <a:xfrm rot="-2920782">
            <a:off x="15659816" y="4120099"/>
            <a:ext cx="623215" cy="872500"/>
          </a:xfrm>
          <a:custGeom>
            <a:avLst/>
            <a:gdLst/>
            <a:ahLst/>
            <a:cxnLst/>
            <a:rect l="l" t="t" r="r" b="b"/>
            <a:pathLst>
              <a:path w="623215" h="872500">
                <a:moveTo>
                  <a:pt x="0" y="0"/>
                </a:moveTo>
                <a:lnTo>
                  <a:pt x="623214" y="0"/>
                </a:lnTo>
                <a:lnTo>
                  <a:pt x="623214" y="872500"/>
                </a:lnTo>
                <a:lnTo>
                  <a:pt x="0" y="872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id="37" name="Freeform 15"/>
          <p:cNvSpPr/>
          <p:nvPr/>
        </p:nvSpPr>
        <p:spPr>
          <a:xfrm rot="5400000">
            <a:off x="16850491" y="3054938"/>
            <a:ext cx="1095319" cy="1176171"/>
          </a:xfrm>
          <a:custGeom>
            <a:avLst/>
            <a:gdLst/>
            <a:ahLst/>
            <a:cxnLst/>
            <a:rect l="l" t="t" r="r" b="b"/>
            <a:pathLst>
              <a:path w="1095319" h="1176171">
                <a:moveTo>
                  <a:pt x="0" y="0"/>
                </a:moveTo>
                <a:lnTo>
                  <a:pt x="1095319" y="0"/>
                </a:lnTo>
                <a:lnTo>
                  <a:pt x="1095319" y="1176171"/>
                </a:lnTo>
                <a:lnTo>
                  <a:pt x="0" y="11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l="-246415" t="-129667"/>
            </a:stretch>
          </a:blipFill>
        </p:spPr>
      </p:sp>
      <p:grpSp>
        <p:nvGrpSpPr>
          <p:cNvPr id="4" name="Group 3"/>
          <p:cNvGrpSpPr/>
          <p:nvPr/>
        </p:nvGrpSpPr>
        <p:grpSpPr>
          <a:xfrm>
            <a:off x="3429000" y="2178695"/>
            <a:ext cx="12139082" cy="7092697"/>
            <a:chOff x="3429000" y="3228253"/>
            <a:chExt cx="12139082" cy="7092697"/>
          </a:xfrm>
        </p:grpSpPr>
        <p:sp>
          <p:nvSpPr>
            <p:cNvPr id="29" name="TextBox 8"/>
            <p:cNvSpPr txBox="1"/>
            <p:nvPr/>
          </p:nvSpPr>
          <p:spPr>
            <a:xfrm>
              <a:off x="3429000" y="3228253"/>
              <a:ext cx="12139082" cy="6360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Job Traveler</a:t>
              </a:r>
            </a:p>
            <a:p>
              <a:pPr marL="475276" lvl="1" algn="l">
                <a:lnSpc>
                  <a:spcPts val="6163"/>
                </a:lnSpc>
              </a:pP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	</a:t>
              </a:r>
              <a:endParaRPr lang="en-US" sz="4402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endParaRPr lang="en-US" sz="4402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CP Premix Requirement Dashboard</a:t>
              </a:r>
            </a:p>
            <a:p>
              <a:pPr marL="475276" lvl="1" algn="l">
                <a:lnSpc>
                  <a:spcPts val="6163"/>
                </a:lnSpc>
              </a:pP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</a:t>
              </a:r>
            </a:p>
            <a:p>
              <a:pPr marL="475276" lvl="1" algn="l">
                <a:lnSpc>
                  <a:spcPts val="6163"/>
                </a:lnSpc>
              </a:pPr>
              <a:endParaRPr lang="en-US" sz="4402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  <a:p>
              <a:pPr marL="950553" lvl="1" indent="-475277" algn="l">
                <a:lnSpc>
                  <a:spcPts val="6163"/>
                </a:lnSpc>
                <a:buFont typeface="Arial"/>
                <a:buChar char="•"/>
              </a:pPr>
              <a:r>
                <a:rPr lang="en-US" sz="4402" b="1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Quantity Adjustment</a:t>
              </a: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</a:t>
              </a:r>
              <a:endParaRPr lang="en-US" sz="4402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marL="475276" lvl="1" algn="l">
                <a:lnSpc>
                  <a:spcPts val="6163"/>
                </a:lnSpc>
              </a:pPr>
              <a:r>
                <a:rPr lang="th-TH" sz="4402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	</a:t>
              </a:r>
              <a:endParaRPr lang="en-US" sz="4402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826162" y="4079106"/>
              <a:ext cx="324000" cy="417589"/>
              <a:chOff x="6400800" y="4374381"/>
              <a:chExt cx="324000" cy="417589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5236977" y="4103421"/>
              <a:ext cx="2326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dirty="0" smtClean="0">
                  <a:solidFill>
                    <a:srgbClr val="01070A"/>
                  </a:solidFill>
                  <a:latin typeface="Poppins" panose="020B0604020202020204" charset="0"/>
                  <a:cs typeface="Poppins" panose="020B0604020202020204" charset="0"/>
                </a:rPr>
                <a:t>ดูใบสั่งงานผลิต</a:t>
              </a:r>
              <a:endParaRPr lang="th-TH" sz="3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80291" y="6487509"/>
              <a:ext cx="89258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dirty="0" smtClean="0">
                  <a:latin typeface="Cordia New" panose="020B0304020202020204" pitchFamily="34" charset="-34"/>
                </a:rPr>
                <a:t>การเช็คหมายเลข </a:t>
              </a:r>
              <a:r>
                <a:rPr lang="en-US" sz="4000" dirty="0" smtClean="0">
                  <a:latin typeface="Cordia New" panose="020B0304020202020204" pitchFamily="34" charset="-34"/>
                </a:rPr>
                <a:t>Premix </a:t>
              </a:r>
              <a:r>
                <a:rPr lang="th-TH" sz="4000" dirty="0" smtClean="0">
                  <a:latin typeface="Cordia New" panose="020B0304020202020204" pitchFamily="34" charset="-34"/>
                </a:rPr>
                <a:t>และจำนวน </a:t>
              </a:r>
              <a:r>
                <a:rPr lang="en-US" sz="4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Premix </a:t>
              </a:r>
              <a:r>
                <a:rPr lang="th-TH" sz="4000" dirty="0">
                  <a:latin typeface="Cordia New" panose="020B0304020202020204" pitchFamily="34" charset="-34"/>
                </a:rPr>
                <a:t>ที่</a:t>
              </a:r>
              <a:r>
                <a:rPr lang="th-TH" sz="4000" dirty="0" smtClean="0">
                  <a:latin typeface="Cordia New" panose="020B0304020202020204" pitchFamily="34" charset="-34"/>
                </a:rPr>
                <a:t>แผนใช้เปิดผลิต</a:t>
              </a:r>
              <a:endParaRPr lang="th-TH" sz="4000" dirty="0">
                <a:latin typeface="Cordia New" panose="020B0304020202020204" pitchFamily="34" charset="-34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813023" y="6423863"/>
              <a:ext cx="324000" cy="417589"/>
              <a:chOff x="6400800" y="4374381"/>
              <a:chExt cx="324000" cy="4175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5335088" y="8997511"/>
              <a:ext cx="88503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กรอก</a:t>
              </a:r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จำนวน </a:t>
              </a:r>
              <a:r>
                <a:rPr lang="en-US" sz="4000" dirty="0">
                  <a:solidFill>
                    <a:srgbClr val="01070A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Premix </a:t>
              </a:r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ที่ปรากฏในระบบ</a:t>
              </a:r>
              <a:r>
                <a:rPr lang="th-TH" sz="4000" dirty="0" smtClean="0">
                  <a:solidFill>
                    <a:srgbClr val="01070A"/>
                  </a:solidFill>
                  <a:latin typeface="Cordia New" panose="020B0304020202020204" pitchFamily="34" charset="-34"/>
                </a:rPr>
                <a:t>เพื่อให้แผนสามารถเปิด</a:t>
              </a:r>
              <a:r>
                <a:rPr lang="th-TH" sz="4000" dirty="0">
                  <a:solidFill>
                    <a:srgbClr val="01070A"/>
                  </a:solidFill>
                  <a:latin typeface="Cordia New" panose="020B0304020202020204" pitchFamily="34" charset="-34"/>
                </a:rPr>
                <a:t>ผลิตได้</a:t>
              </a:r>
              <a:r>
                <a:rPr lang="en-US" sz="4000" dirty="0">
                  <a:solidFill>
                    <a:srgbClr val="01070A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endParaRPr lang="th-TH" sz="2800" dirty="0">
                <a:latin typeface="Cordia New" panose="020B0304020202020204" pitchFamily="34" charset="-34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813023" y="8944171"/>
              <a:ext cx="324000" cy="417589"/>
              <a:chOff x="6400800" y="4374381"/>
              <a:chExt cx="324000" cy="4175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400800" y="4374381"/>
                <a:ext cx="0" cy="41758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400800" y="4791970"/>
                <a:ext cx="324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69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1586" y="3775787"/>
            <a:ext cx="14802025" cy="955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Job Traveler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05200" y="2267598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4548288" y="5197623"/>
            <a:ext cx="990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การดูใบสั่งงานผลิต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672070" y="7398606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447800" y="6141820"/>
            <a:ext cx="3609660" cy="4090401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24801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2824882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Job Traveler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846144" y="639406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31956" y="513786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762000" y="1957444"/>
            <a:ext cx="8654009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</a:rPr>
              <a:t>การดูใบสั่งงานผลิต</a:t>
            </a:r>
            <a:endParaRPr lang="en-US" sz="5400" b="1" dirty="0">
              <a:solidFill>
                <a:srgbClr val="01070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3811" y="3080683"/>
            <a:ext cx="7164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Job Traveler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Selection Tab &gt; Report Style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Suree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Job Traveler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Filter Tab &gt; Job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Search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Job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Ok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Print Preview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9788" y="3114229"/>
            <a:ext cx="7622024" cy="6074114"/>
          </a:xfrm>
          <a:custGeom>
            <a:avLst/>
            <a:gdLst/>
            <a:ahLst/>
            <a:cxnLst/>
            <a:rect l="l" t="t" r="r" b="b"/>
            <a:pathLst>
              <a:path w="1689752" h="1654060">
                <a:moveTo>
                  <a:pt x="0" y="0"/>
                </a:moveTo>
                <a:lnTo>
                  <a:pt x="1689752" y="0"/>
                </a:lnTo>
                <a:lnTo>
                  <a:pt x="1689752" y="1654060"/>
                </a:lnTo>
                <a:lnTo>
                  <a:pt x="0" y="1654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2999" y="3044273"/>
            <a:ext cx="8273009" cy="3912056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 rot="2279363">
            <a:off x="7787156" y="3126636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0"/>
          <a:srcRect l="20833" t="1111" r="20833" b="27037"/>
          <a:stretch/>
        </p:blipFill>
        <p:spPr>
          <a:xfrm>
            <a:off x="10365082" y="3253782"/>
            <a:ext cx="7431435" cy="5775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Freeform 12"/>
          <p:cNvSpPr/>
          <p:nvPr/>
        </p:nvSpPr>
        <p:spPr>
          <a:xfrm>
            <a:off x="16149469" y="8683028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045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2954000" y="266700"/>
            <a:ext cx="5410200" cy="1254273"/>
          </a:xfrm>
          <a:prstGeom prst="rect">
            <a:avLst/>
          </a:prstGeom>
          <a:solidFill>
            <a:srgbClr val="BD9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3106400" y="495300"/>
            <a:ext cx="49530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Job Traveler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53089" y="59843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5489" y="744175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Job Traveler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Freeform 6"/>
          <p:cNvSpPr/>
          <p:nvPr/>
        </p:nvSpPr>
        <p:spPr>
          <a:xfrm>
            <a:off x="8991600" y="1912012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26385" y="1627670"/>
            <a:ext cx="69243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latin typeface="Cordia New" panose="020B0304020202020204" pitchFamily="34" charset="-34"/>
              </a:rPr>
              <a:t>ไปที่ </a:t>
            </a:r>
            <a:r>
              <a:rPr lang="en-US" sz="4000" b="1" dirty="0">
                <a:latin typeface="Cordia New" panose="020B0304020202020204" pitchFamily="34" charset="-34"/>
              </a:rPr>
              <a:t>Selection Tab &gt; Report Style </a:t>
            </a:r>
            <a:r>
              <a:rPr lang="th-TH" sz="4000" b="1" dirty="0">
                <a:latin typeface="Cordia New" panose="020B0304020202020204" pitchFamily="34" charset="-34"/>
              </a:rPr>
              <a:t>เลือก </a:t>
            </a:r>
            <a:r>
              <a:rPr lang="en-US" sz="4000" b="1" dirty="0" err="1">
                <a:latin typeface="Cordia New" panose="020B0304020202020204" pitchFamily="34" charset="-34"/>
              </a:rPr>
              <a:t>Suree</a:t>
            </a:r>
            <a:r>
              <a:rPr lang="en-US" sz="4000" b="1" dirty="0">
                <a:latin typeface="Cordia New" panose="020B0304020202020204" pitchFamily="34" charset="-34"/>
              </a:rPr>
              <a:t> Job Traveler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2759" r="70833" b="64714"/>
          <a:stretch/>
        </p:blipFill>
        <p:spPr>
          <a:xfrm>
            <a:off x="1273089" y="1448684"/>
            <a:ext cx="7428027" cy="44568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5372"/>
          <a:stretch/>
        </p:blipFill>
        <p:spPr>
          <a:xfrm>
            <a:off x="9575911" y="2898200"/>
            <a:ext cx="7492889" cy="71764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11600" y="3848100"/>
            <a:ext cx="921143" cy="348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1359743" y="7992357"/>
            <a:ext cx="3657600" cy="272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/>
          <p:cNvSpPr/>
          <p:nvPr/>
        </p:nvSpPr>
        <p:spPr>
          <a:xfrm>
            <a:off x="12406990" y="8807248"/>
            <a:ext cx="4400993" cy="33061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>
            <a:off x="10828314" y="7992357"/>
            <a:ext cx="381000" cy="337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Left Arrow 20"/>
          <p:cNvSpPr/>
          <p:nvPr/>
        </p:nvSpPr>
        <p:spPr>
          <a:xfrm>
            <a:off x="13880592" y="8724900"/>
            <a:ext cx="368808" cy="4084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Freeform 6"/>
          <p:cNvSpPr/>
          <p:nvPr/>
        </p:nvSpPr>
        <p:spPr>
          <a:xfrm>
            <a:off x="11423400" y="3765300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2.1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3" name="Freeform 6"/>
          <p:cNvSpPr/>
          <p:nvPr/>
        </p:nvSpPr>
        <p:spPr>
          <a:xfrm>
            <a:off x="10092743" y="789090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2.2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4" name="Freeform 6"/>
          <p:cNvSpPr/>
          <p:nvPr/>
        </p:nvSpPr>
        <p:spPr>
          <a:xfrm>
            <a:off x="14478000" y="8648700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ryndan Write" panose="020B0604020202020204" charset="0"/>
              </a:rPr>
              <a:t>2.3</a:t>
            </a:r>
            <a:endParaRPr lang="th-TH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0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6" name="Rectangle 5"/>
          <p:cNvSpPr/>
          <p:nvPr/>
        </p:nvSpPr>
        <p:spPr>
          <a:xfrm>
            <a:off x="12954000" y="266700"/>
            <a:ext cx="5410200" cy="1254273"/>
          </a:xfrm>
          <a:prstGeom prst="rect">
            <a:avLst/>
          </a:prstGeom>
          <a:solidFill>
            <a:srgbClr val="BD9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3106400" y="495300"/>
            <a:ext cx="49530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Job Traveler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914400" y="57038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200" b="48933"/>
          <a:stretch/>
        </p:blipFill>
        <p:spPr>
          <a:xfrm>
            <a:off x="533400" y="1890122"/>
            <a:ext cx="7058025" cy="32766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1853" y="570389"/>
            <a:ext cx="69243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latin typeface="Cordia New" panose="020B0304020202020204" pitchFamily="34" charset="-34"/>
              </a:rPr>
              <a:t>ไปที่ </a:t>
            </a:r>
            <a:r>
              <a:rPr lang="en-US" sz="4000" b="1" dirty="0">
                <a:latin typeface="Cordia New" panose="020B0304020202020204" pitchFamily="34" charset="-34"/>
              </a:rPr>
              <a:t>Filter Tab &gt; Job &gt; </a:t>
            </a:r>
            <a:r>
              <a:rPr lang="th-TH" sz="4000" b="1" dirty="0">
                <a:latin typeface="Cordia New" panose="020B0304020202020204" pitchFamily="34" charset="-34"/>
              </a:rPr>
              <a:t>กด </a:t>
            </a:r>
            <a:r>
              <a:rPr lang="en-US" sz="4000" b="1" dirty="0">
                <a:latin typeface="Cordia New" panose="020B0304020202020204" pitchFamily="34" charset="-34"/>
              </a:rPr>
              <a:t>Search &gt; </a:t>
            </a:r>
            <a:r>
              <a:rPr lang="th-TH" sz="4000" b="1" dirty="0">
                <a:latin typeface="Cordia New" panose="020B0304020202020204" pitchFamily="34" charset="-34"/>
              </a:rPr>
              <a:t>เลือก </a:t>
            </a:r>
            <a:r>
              <a:rPr lang="en-US" sz="4000" b="1" dirty="0">
                <a:latin typeface="Cordia New" panose="020B0304020202020204" pitchFamily="34" charset="-34"/>
              </a:rPr>
              <a:t>Job </a:t>
            </a:r>
            <a:r>
              <a:rPr lang="th-TH" sz="4000" b="1" dirty="0" smtClean="0">
                <a:latin typeface="Cordia New" panose="020B0304020202020204" pitchFamily="34" charset="-34"/>
              </a:rPr>
              <a:t>ที่ต้องการดูใบสั่งผลิต </a:t>
            </a:r>
            <a:r>
              <a:rPr lang="en-US" sz="4000" b="1" dirty="0" smtClean="0">
                <a:latin typeface="Cordia New" panose="020B0304020202020204" pitchFamily="34" charset="-34"/>
              </a:rPr>
              <a:t>&gt; </a:t>
            </a:r>
            <a:r>
              <a:rPr lang="th-TH" sz="4000" b="1" dirty="0">
                <a:latin typeface="Cordia New" panose="020B0304020202020204" pitchFamily="34" charset="-34"/>
              </a:rPr>
              <a:t>กด </a:t>
            </a:r>
            <a:r>
              <a:rPr lang="en-US" sz="4000" b="1" dirty="0">
                <a:latin typeface="Cordia New" panose="020B0304020202020204" pitchFamily="34" charset="-34"/>
              </a:rPr>
              <a:t>Ok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0508" y="2781300"/>
            <a:ext cx="685800" cy="432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682307" y="3467100"/>
            <a:ext cx="1295400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Left Arrow 1"/>
          <p:cNvSpPr/>
          <p:nvPr/>
        </p:nvSpPr>
        <p:spPr>
          <a:xfrm>
            <a:off x="2210857" y="3502832"/>
            <a:ext cx="533400" cy="4432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2819071" y="3490322"/>
            <a:ext cx="1117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กดตรงนี้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494" y="5829300"/>
            <a:ext cx="6811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Note: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ให้สังเกตตรง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Revision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ถ้าขึ้นเป็นรหัส 0001 แสดงว่าเป็นใบสั่งบรรจุภัณฑ์ เช่น แค๊ป, สติ๊กเกอร์, ขวด</a:t>
            </a:r>
          </a:p>
          <a:p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แต่ถ้าขึ้นรหัสหม้อต้ม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2S/M/L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เช่น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2S-SU-01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แสดงว่าเป็นใบสั่งผลิตตัวน้ำจิ้ม/ซอส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64" y="1668456"/>
            <a:ext cx="10299636" cy="84417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078200" y="3086100"/>
            <a:ext cx="1838187" cy="276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7591426" y="8572500"/>
            <a:ext cx="10324962" cy="24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16438686" y="2085011"/>
            <a:ext cx="1117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กดตรงนี้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16777716" y="2574848"/>
            <a:ext cx="4572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1243752" y="4992517"/>
            <a:ext cx="40521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เลือก </a:t>
            </a:r>
            <a:r>
              <a:rPr lang="en-US" sz="2800" b="1" dirty="0" smtClean="0">
                <a:latin typeface="Cordia New" panose="020B0304020202020204" pitchFamily="34" charset="-34"/>
              </a:rPr>
              <a:t>Job </a:t>
            </a:r>
            <a:r>
              <a:rPr lang="th-TH" sz="2800" b="1" dirty="0" smtClean="0">
                <a:latin typeface="Cordia New" panose="020B0304020202020204" pitchFamily="34" charset="-34"/>
              </a:rPr>
              <a:t>(สูตรที่ผลิต)</a:t>
            </a:r>
            <a:r>
              <a:rPr lang="en-US" sz="2800" b="1" dirty="0" smtClean="0">
                <a:latin typeface="Cordia New" panose="020B0304020202020204" pitchFamily="34" charset="-34"/>
              </a:rPr>
              <a:t>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ที่ต้องการดูรายละเอียดวัตถุดิบ/สารตรงนี้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  <p:sp>
        <p:nvSpPr>
          <p:cNvPr id="4" name="Right Arrow 3"/>
          <p:cNvSpPr/>
          <p:nvPr/>
        </p:nvSpPr>
        <p:spPr>
          <a:xfrm rot="5400000">
            <a:off x="12744639" y="5955892"/>
            <a:ext cx="50316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ight Arrow 11"/>
          <p:cNvSpPr/>
          <p:nvPr/>
        </p:nvSpPr>
        <p:spPr>
          <a:xfrm>
            <a:off x="7008722" y="3362244"/>
            <a:ext cx="1165405" cy="77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16178372" y="6896100"/>
            <a:ext cx="1655887" cy="2514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/>
          <p:cNvSpPr/>
          <p:nvPr/>
        </p:nvSpPr>
        <p:spPr>
          <a:xfrm>
            <a:off x="16447708" y="6318010"/>
            <a:ext cx="1117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ordia New" panose="020B0304020202020204" pitchFamily="34" charset="-34"/>
              </a:rPr>
              <a:t>Revision</a:t>
            </a:r>
            <a:endParaRPr lang="en-US" sz="28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829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2954000" y="266700"/>
            <a:ext cx="5410200" cy="1254273"/>
          </a:xfrm>
          <a:prstGeom prst="rect">
            <a:avLst/>
          </a:prstGeom>
          <a:solidFill>
            <a:srgbClr val="BD9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3106400" y="495300"/>
            <a:ext cx="49530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Job Traveler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0973"/>
            <a:ext cx="7058025" cy="71437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49800" y="2095500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Freeform 6"/>
          <p:cNvSpPr/>
          <p:nvPr/>
        </p:nvSpPr>
        <p:spPr>
          <a:xfrm>
            <a:off x="914400" y="57038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05850" y="735259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Print Preview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0833" t="1111" r="20833" b="27037"/>
          <a:stretch/>
        </p:blipFill>
        <p:spPr>
          <a:xfrm>
            <a:off x="7944347" y="2021654"/>
            <a:ext cx="10148390" cy="739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 rot="1868128">
            <a:off x="5753040" y="8283525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9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33" t="13704" r="20833" b="14445"/>
          <a:stretch/>
        </p:blipFill>
        <p:spPr>
          <a:xfrm>
            <a:off x="304800" y="2229514"/>
            <a:ext cx="8458200" cy="67239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12563" y="9001661"/>
            <a:ext cx="5576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ซอสบาร์บีคิว สูตร </a:t>
            </a:r>
            <a:r>
              <a:rPr lang="en-US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</a:p>
          <a:p>
            <a:pPr algn="ctr"/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Revision: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0001 (ใบสั่งบรรจุภัณฑ์)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833" t="1111" r="20833" b="27037"/>
          <a:stretch/>
        </p:blipFill>
        <p:spPr>
          <a:xfrm>
            <a:off x="9196107" y="2229514"/>
            <a:ext cx="8911000" cy="67239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210800" y="9001661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ซอสบาร์บีคิว สูตร </a:t>
            </a:r>
            <a:r>
              <a:rPr lang="en-US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</a:p>
          <a:p>
            <a:pPr algn="ctr"/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Revision: 2S-SU-01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(ใบสั่งผลิตภัณฑ์ซอส/น้ำจิ้ม)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392128"/>
            <a:ext cx="11148150" cy="659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6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เปรียบเทียบใบสั่งบรรจุภัณฑ์และใบสั่งผลิตภัณฑ์</a:t>
            </a:r>
            <a:endParaRPr lang="en-US" sz="60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479" t="65418" r="5971" b="28586"/>
          <a:stretch/>
        </p:blipFill>
        <p:spPr>
          <a:xfrm>
            <a:off x="315036" y="1401370"/>
            <a:ext cx="8458200" cy="53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479" t="65417" r="5971" b="28587"/>
          <a:stretch/>
        </p:blipFill>
        <p:spPr>
          <a:xfrm>
            <a:off x="9196107" y="1397389"/>
            <a:ext cx="8911000" cy="53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467600" y="1257300"/>
            <a:ext cx="13716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6764000" y="1257300"/>
            <a:ext cx="1410329" cy="838200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80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8231" y="2981429"/>
            <a:ext cx="16087811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CP Premix </a:t>
            </a: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Requirement</a:t>
            </a:r>
          </a:p>
          <a:p>
            <a:pPr marL="475276" lvl="1" algn="ctr">
              <a:lnSpc>
                <a:spcPts val="6163"/>
              </a:lnSpc>
            </a:pPr>
            <a:endParaRPr lang="en-US" sz="100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75276" lvl="1" algn="ctr">
              <a:lnSpc>
                <a:spcPts val="6163"/>
              </a:lnSpc>
            </a:pPr>
            <a:r>
              <a:rPr lang="en-US" sz="100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Dashboard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83309" y="1015848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4548288" y="5879310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เช็คหมายเลข </a:t>
            </a:r>
            <a:r>
              <a:rPr lang="en-US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Premix </a:t>
            </a:r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และจำนวน </a:t>
            </a:r>
            <a:r>
              <a:rPr lang="en-US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Premix </a:t>
            </a:r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ที่แผนใช้เปิดผลิต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447800" y="6210676"/>
            <a:ext cx="3685860" cy="402340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4337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6739" y="3772011"/>
            <a:ext cx="1572048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115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Stock Status Report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1971" y="222406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5057460" y="5143500"/>
            <a:ext cx="91390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การตรวจสอบส</a:t>
            </a:r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ต๊อก</a:t>
            </a:r>
            <a:r>
              <a:rPr lang="th-TH" sz="66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คงเหลือทั้งหมด</a:t>
            </a:r>
            <a:endParaRPr lang="th-TH" sz="60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066800" y="6412142"/>
            <a:ext cx="3543961" cy="3784721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35059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97299"/>
            <a:ext cx="13349986" cy="1649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CP Premix Requirement Dashboard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464088" y="426991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57956" y="1120615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219591" y="2604795"/>
            <a:ext cx="8654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Cordia New" panose="020B0304020202020204" pitchFamily="34" charset="-34"/>
              </a:rPr>
              <a:t>เช็คหมายเลข </a:t>
            </a:r>
            <a:r>
              <a:rPr lang="en-US" sz="5400" b="1" dirty="0">
                <a:latin typeface="Cordia New" panose="020B0304020202020204" pitchFamily="34" charset="-34"/>
              </a:rPr>
              <a:t>Premix </a:t>
            </a:r>
            <a:r>
              <a:rPr lang="th-TH" sz="5400" b="1" dirty="0">
                <a:latin typeface="Cordia New" panose="020B0304020202020204" pitchFamily="34" charset="-34"/>
              </a:rPr>
              <a:t>และจำนวน </a:t>
            </a:r>
            <a:r>
              <a:rPr lang="en-US" sz="5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Premix </a:t>
            </a:r>
            <a:r>
              <a:rPr lang="th-TH" sz="5400" b="1" dirty="0">
                <a:latin typeface="Cordia New" panose="020B0304020202020204" pitchFamily="34" charset="-34"/>
              </a:rPr>
              <a:t>ที่</a:t>
            </a:r>
            <a:r>
              <a:rPr lang="th-TH" sz="5400" b="1" dirty="0" smtClean="0">
                <a:latin typeface="Cordia New" panose="020B0304020202020204" pitchFamily="34" charset="-34"/>
              </a:rPr>
              <a:t>แผนใช้เปิด</a:t>
            </a:r>
            <a:r>
              <a:rPr lang="th-TH" sz="5400" b="1" dirty="0">
                <a:latin typeface="Cordia New" panose="020B0304020202020204" pitchFamily="34" charset="-34"/>
              </a:rPr>
              <a:t>ผลิต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811" y="4786848"/>
            <a:ext cx="7164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CP Premix Requirement Dashboard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แถบ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Site 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พร้าวหอม/ล้ง/สุรีย์สำนักงานใหญ่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แถบ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Reference Category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Premix Sauce/Premix Can/Premix UHT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Reteive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0"/>
          <p:cNvSpPr/>
          <p:nvPr/>
        </p:nvSpPr>
        <p:spPr>
          <a:xfrm>
            <a:off x="14631669" y="496434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0" y="8805889"/>
            <a:ext cx="18349416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9788" y="3114229"/>
            <a:ext cx="7622024" cy="6074114"/>
          </a:xfrm>
          <a:custGeom>
            <a:avLst/>
            <a:gdLst/>
            <a:ahLst/>
            <a:cxnLst/>
            <a:rect l="l" t="t" r="r" b="b"/>
            <a:pathLst>
              <a:path w="1689752" h="1654060">
                <a:moveTo>
                  <a:pt x="0" y="0"/>
                </a:moveTo>
                <a:lnTo>
                  <a:pt x="1689752" y="0"/>
                </a:lnTo>
                <a:lnTo>
                  <a:pt x="1689752" y="1654060"/>
                </a:lnTo>
                <a:lnTo>
                  <a:pt x="0" y="1654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2999" y="4508044"/>
            <a:ext cx="8273009" cy="4369256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 rot="1604308">
            <a:off x="7896568" y="4390967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0"/>
          <a:srcRect t="3668" r="56667" b="31467"/>
          <a:stretch/>
        </p:blipFill>
        <p:spPr>
          <a:xfrm>
            <a:off x="10439400" y="3231725"/>
            <a:ext cx="7295677" cy="5892662"/>
          </a:xfrm>
          <a:prstGeom prst="rect">
            <a:avLst/>
          </a:prstGeom>
        </p:spPr>
      </p:pic>
      <p:sp>
        <p:nvSpPr>
          <p:cNvPr id="19" name="Freeform 12"/>
          <p:cNvSpPr/>
          <p:nvPr/>
        </p:nvSpPr>
        <p:spPr>
          <a:xfrm>
            <a:off x="16210682" y="8638796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677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759" r="70417" b="66114"/>
          <a:stretch/>
        </p:blipFill>
        <p:spPr>
          <a:xfrm>
            <a:off x="1840430" y="1520973"/>
            <a:ext cx="5410200" cy="30626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96400" y="266700"/>
            <a:ext cx="8991600" cy="2133600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144000" y="575805"/>
            <a:ext cx="8839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CP Premix Requirement Dashboard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53089" y="6477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5489" y="793440"/>
            <a:ext cx="6995180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CP Premix Requirement Dashboard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668" r="62500" b="66989"/>
          <a:stretch/>
        </p:blipFill>
        <p:spPr>
          <a:xfrm>
            <a:off x="609600" y="6492922"/>
            <a:ext cx="8057216" cy="3401936"/>
          </a:xfrm>
          <a:prstGeom prst="rect">
            <a:avLst/>
          </a:prstGeom>
        </p:spPr>
      </p:pic>
      <p:sp>
        <p:nvSpPr>
          <p:cNvPr id="9" name="Freeform 6"/>
          <p:cNvSpPr/>
          <p:nvPr/>
        </p:nvSpPr>
        <p:spPr>
          <a:xfrm>
            <a:off x="553089" y="5642673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86862" y="5654787"/>
            <a:ext cx="7909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Cordia New" panose="020B0304020202020204" pitchFamily="34" charset="-34"/>
              </a:rPr>
              <a:t>แถบ 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Site &gt; </a:t>
            </a:r>
            <a:r>
              <a:rPr lang="th-TH" sz="4000" b="1" dirty="0">
                <a:latin typeface="Cordia New" panose="020B0304020202020204" pitchFamily="34" charset="-34"/>
              </a:rPr>
              <a:t>เลือก พร้าวหอม/ล้ง/สุรีย์สำนักงานใหญ่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8193890"/>
            <a:ext cx="3810000" cy="26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Freeform 6"/>
          <p:cNvSpPr/>
          <p:nvPr/>
        </p:nvSpPr>
        <p:spPr>
          <a:xfrm>
            <a:off x="9557860" y="283038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68845" y="2769564"/>
            <a:ext cx="80715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>
                <a:latin typeface="Cordia New" panose="020B0304020202020204" pitchFamily="34" charset="-34"/>
              </a:rPr>
              <a:t>แถบ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Reference Category </a:t>
            </a:r>
            <a:r>
              <a:rPr lang="th-TH" sz="4400" b="1" dirty="0">
                <a:latin typeface="Cordia New" panose="020B0304020202020204" pitchFamily="34" charset="-34"/>
              </a:rPr>
              <a:t>เลือก </a:t>
            </a:r>
            <a:r>
              <a:rPr lang="en-US" sz="4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Premix Sauce/Premix Can/Premix UHT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3668" r="71250" b="55840"/>
          <a:stretch/>
        </p:blipFill>
        <p:spPr>
          <a:xfrm>
            <a:off x="10527180" y="4259481"/>
            <a:ext cx="7379820" cy="56084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877800" y="7307481"/>
            <a:ext cx="3226766" cy="990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30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68" r="56667" b="31467"/>
          <a:stretch/>
        </p:blipFill>
        <p:spPr>
          <a:xfrm>
            <a:off x="609600" y="1714500"/>
            <a:ext cx="10000343" cy="807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96400" y="266700"/>
            <a:ext cx="8991600" cy="2133600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467306" y="550980"/>
            <a:ext cx="2069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 smtClean="0">
                <a:latin typeface="Cordia New" panose="020B0304020202020204" pitchFamily="34" charset="-34"/>
              </a:rPr>
              <a:t>กด </a:t>
            </a:r>
            <a:r>
              <a:rPr lang="en-US" sz="4400" b="1" dirty="0" err="1" smtClean="0">
                <a:latin typeface="Cordia New" panose="020B0304020202020204" pitchFamily="34" charset="-34"/>
              </a:rPr>
              <a:t>Reteive</a:t>
            </a:r>
            <a:endParaRPr lang="en-US" sz="4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11876" y="60042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2911" y="4686300"/>
            <a:ext cx="1786690" cy="472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1508003" y="3848100"/>
            <a:ext cx="63989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Cordia New" panose="020B0304020202020204" pitchFamily="34" charset="-34"/>
              </a:rPr>
              <a:t>Note:</a:t>
            </a:r>
          </a:p>
          <a:p>
            <a:pPr marL="742950" indent="-742950">
              <a:buAutoNum type="arabicPeriod"/>
            </a:pP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 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RD </a:t>
            </a: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ไม่เข้ามาคีย์ 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On Hand </a:t>
            </a:r>
            <a:r>
              <a:rPr lang="en-US" sz="3600" b="1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จะไม่สามารถเปิดผลิตได้ *สามารถคีย์ล่วงหน้าตามที่แผนลงได้*</a:t>
            </a:r>
          </a:p>
          <a:p>
            <a:pPr marL="742950" indent="-742950">
              <a:buFontTx/>
              <a:buAutoNum type="arabicPeriod"/>
            </a:pP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เลข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On Hand </a:t>
            </a:r>
            <a:r>
              <a:rPr lang="en-US" sz="3600" b="1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ต้องตรงกับเลข 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Required </a:t>
            </a:r>
            <a:r>
              <a:rPr lang="en-US" sz="3600" b="1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(</a:t>
            </a:r>
            <a:r>
              <a:rPr lang="th-TH" sz="3600" b="1" dirty="0">
                <a:latin typeface="Cordia New" panose="020B0304020202020204" pitchFamily="34" charset="-34"/>
              </a:rPr>
              <a:t>จำนวน </a:t>
            </a:r>
            <a:r>
              <a:rPr lang="en-US" sz="3600" b="1" dirty="0">
                <a:latin typeface="Cordia New" panose="020B0304020202020204" pitchFamily="34" charset="-34"/>
              </a:rPr>
              <a:t>Premix </a:t>
            </a:r>
            <a:r>
              <a:rPr lang="th-TH" sz="3600" b="1" dirty="0">
                <a:latin typeface="Cordia New" panose="020B0304020202020204" pitchFamily="34" charset="-34"/>
              </a:rPr>
              <a:t>ที่แผนต้องใช้เปิด</a:t>
            </a:r>
            <a:r>
              <a:rPr lang="th-TH" sz="3600" b="1" dirty="0" smtClean="0">
                <a:latin typeface="Cordia New" panose="020B0304020202020204" pitchFamily="34" charset="-34"/>
              </a:rPr>
              <a:t>ผลิต)</a:t>
            </a:r>
            <a:endParaRPr lang="en-US" sz="36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1" y="5905500"/>
            <a:ext cx="1600200" cy="2629469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2743201" y="5328239"/>
            <a:ext cx="2023311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Cordia New" panose="020B0304020202020204" pitchFamily="34" charset="-34"/>
              </a:rPr>
              <a:t>หมายเลข </a:t>
            </a:r>
            <a:r>
              <a:rPr lang="en-US" sz="2800" b="1" dirty="0" smtClean="0">
                <a:latin typeface="Cordia New" panose="020B0304020202020204" pitchFamily="34" charset="-34"/>
              </a:rPr>
              <a:t>Premix</a:t>
            </a:r>
            <a:endParaRPr lang="en-US" sz="2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0" y="575805"/>
            <a:ext cx="8839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CP Premix Requirement Dashboard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4765157"/>
            <a:ext cx="2388955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</a:rPr>
              <a:t>จำนวน </a:t>
            </a:r>
            <a:r>
              <a:rPr lang="en-US" sz="2800" b="1" dirty="0" smtClean="0">
                <a:latin typeface="Cordia New" panose="020B0304020202020204" pitchFamily="34" charset="-34"/>
              </a:rPr>
              <a:t>Premix </a:t>
            </a:r>
            <a:r>
              <a:rPr lang="th-TH" sz="2800" b="1" dirty="0" smtClean="0">
                <a:latin typeface="Cordia New" panose="020B0304020202020204" pitchFamily="34" charset="-34"/>
              </a:rPr>
              <a:t>ที่แผนต้องใช้เปิดผลิต</a:t>
            </a:r>
            <a:endParaRPr lang="en-US" sz="2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9201" y="5916304"/>
            <a:ext cx="2057399" cy="262946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Up Arrow 15"/>
          <p:cNvSpPr/>
          <p:nvPr/>
        </p:nvSpPr>
        <p:spPr>
          <a:xfrm>
            <a:off x="6223338" y="5596122"/>
            <a:ext cx="601667" cy="517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Up Arrow 16"/>
          <p:cNvSpPr/>
          <p:nvPr/>
        </p:nvSpPr>
        <p:spPr>
          <a:xfrm rot="2916866">
            <a:off x="2445326" y="5678513"/>
            <a:ext cx="301681" cy="7354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8231874" y="5905499"/>
            <a:ext cx="2207527" cy="26294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7772400" y="4320701"/>
            <a:ext cx="3098864" cy="1384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ordia New" panose="020B0304020202020204" pitchFamily="34" charset="-34"/>
              </a:rPr>
              <a:t>RD </a:t>
            </a:r>
            <a:r>
              <a:rPr lang="th-TH" sz="2800" b="1" dirty="0" smtClean="0">
                <a:latin typeface="Cordia New" panose="020B0304020202020204" pitchFamily="34" charset="-34"/>
              </a:rPr>
              <a:t>ต้องเข้ามาคีย์</a:t>
            </a:r>
            <a:r>
              <a:rPr lang="en-US" sz="2800" b="1" dirty="0" smtClean="0">
                <a:latin typeface="Cordia New" panose="020B0304020202020204" pitchFamily="34" charset="-34"/>
              </a:rPr>
              <a:t> On Hand </a:t>
            </a:r>
            <a:r>
              <a:rPr lang="en-US" sz="2800" b="1" dirty="0" err="1" smtClean="0">
                <a:latin typeface="Cordia New" panose="020B0304020202020204" pitchFamily="34" charset="-34"/>
              </a:rPr>
              <a:t>Qty</a:t>
            </a:r>
            <a:r>
              <a:rPr lang="th-TH" sz="2800" b="1" dirty="0" smtClean="0">
                <a:latin typeface="Cordia New" panose="020B0304020202020204" pitchFamily="34" charset="-34"/>
              </a:rPr>
              <a:t> โดยคีย์ใน </a:t>
            </a:r>
            <a:r>
              <a:rPr lang="en-US" sz="2800" b="1" dirty="0" smtClean="0">
                <a:latin typeface="Cordia New" panose="020B0304020202020204" pitchFamily="34" charset="-34"/>
              </a:rPr>
              <a:t>Quantity Adjustment Premix</a:t>
            </a:r>
            <a:endParaRPr lang="en-US" sz="2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9762886" y="5556626"/>
            <a:ext cx="601667" cy="517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t="57722" r="56702" b="30695"/>
          <a:stretch/>
        </p:blipFill>
        <p:spPr>
          <a:xfrm>
            <a:off x="609600" y="8562986"/>
            <a:ext cx="10058400" cy="139792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1506201" y="7734300"/>
            <a:ext cx="6342743" cy="230832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th-TH" sz="3600" b="1" dirty="0" smtClean="0">
                <a:latin typeface="Cordia New" panose="020B0304020202020204" pitchFamily="34" charset="-34"/>
              </a:rPr>
              <a:t>3.     ตรง </a:t>
            </a:r>
            <a:r>
              <a:rPr lang="en-US" sz="36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Reference Parent Job </a:t>
            </a:r>
            <a:endParaRPr lang="th-TH" sz="3600" b="1" dirty="0">
              <a:latin typeface="Cordia New" panose="020B0304020202020204" pitchFamily="34" charset="-34"/>
            </a:endParaRPr>
          </a:p>
          <a:p>
            <a:r>
              <a:rPr lang="th-TH" sz="3600" b="1" dirty="0">
                <a:latin typeface="Cordia New" panose="020B0304020202020204" pitchFamily="34" charset="-34"/>
              </a:rPr>
              <a:t>	- ถ้าขึ้นโค้ด </a:t>
            </a:r>
            <a:r>
              <a:rPr lang="en-US" sz="36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SU </a:t>
            </a:r>
            <a:r>
              <a:rPr lang="th-TH" sz="3600" b="1" dirty="0">
                <a:latin typeface="Cordia New" panose="020B0304020202020204" pitchFamily="34" charset="-34"/>
              </a:rPr>
              <a:t>แปลว่า ผลิตแล้ว </a:t>
            </a:r>
          </a:p>
          <a:p>
            <a:r>
              <a:rPr lang="th-TH" sz="3600" b="1" dirty="0">
                <a:latin typeface="Cordia New" panose="020B0304020202020204" pitchFamily="34" charset="-34"/>
              </a:rPr>
              <a:t>	- ถ้าขึ้นโค้ด </a:t>
            </a:r>
            <a:r>
              <a:rPr lang="en-US" sz="36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SU-P </a:t>
            </a:r>
            <a:r>
              <a:rPr lang="th-TH" sz="3600" b="1" dirty="0">
                <a:latin typeface="Cordia New" panose="020B0304020202020204" pitchFamily="34" charset="-34"/>
              </a:rPr>
              <a:t>แปลว่า ลงแผน</a:t>
            </a:r>
          </a:p>
          <a:p>
            <a:r>
              <a:rPr lang="th-TH" sz="3600" b="1" dirty="0">
                <a:latin typeface="Cordia New" panose="020B0304020202020204" pitchFamily="34" charset="-34"/>
              </a:rPr>
              <a:t>	  แล้วแต่ยังไม่ได้ผลิต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0520" y="8939851"/>
            <a:ext cx="2131880" cy="1021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ight Arrow 22"/>
          <p:cNvSpPr/>
          <p:nvPr/>
        </p:nvSpPr>
        <p:spPr>
          <a:xfrm>
            <a:off x="7570555" y="9248786"/>
            <a:ext cx="4088045" cy="49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9555437" y="2361825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0094" y="3769643"/>
            <a:ext cx="16087811" cy="955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10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Adjustment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52600" y="2518794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4288" y="5055351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4190999" y="4869973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การกรอกจำนวน </a:t>
            </a:r>
            <a:r>
              <a:rPr lang="en-US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Premix </a:t>
            </a:r>
            <a:r>
              <a:rPr lang="th-TH" sz="6600" b="1" dirty="0">
                <a:solidFill>
                  <a:srgbClr val="01070A"/>
                </a:solidFill>
                <a:latin typeface="Cordia New" panose="020B0304020202020204" pitchFamily="34" charset="-34"/>
              </a:rPr>
              <a:t>ที่ปรากฏในระบบเพื่อให้แผนสามารถเปิดผลิตได้ </a:t>
            </a:r>
          </a:p>
        </p:txBody>
      </p:sp>
      <p:sp>
        <p:nvSpPr>
          <p:cNvPr id="17" name="Freeform 12"/>
          <p:cNvSpPr/>
          <p:nvPr/>
        </p:nvSpPr>
        <p:spPr>
          <a:xfrm>
            <a:off x="14782800" y="7429500"/>
            <a:ext cx="3415325" cy="2814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9" name="Freeform 12"/>
          <p:cNvSpPr/>
          <p:nvPr/>
        </p:nvSpPr>
        <p:spPr>
          <a:xfrm>
            <a:off x="1219200" y="6271516"/>
            <a:ext cx="3609660" cy="3871000"/>
          </a:xfrm>
          <a:custGeom>
            <a:avLst/>
            <a:gdLst/>
            <a:ahLst/>
            <a:cxnLst/>
            <a:rect l="l" t="t" r="r" b="b"/>
            <a:pathLst>
              <a:path w="4049229" h="4703579">
                <a:moveTo>
                  <a:pt x="0" y="0"/>
                </a:moveTo>
                <a:lnTo>
                  <a:pt x="4049229" y="0"/>
                </a:lnTo>
                <a:lnTo>
                  <a:pt x="4049229" y="4703579"/>
                </a:lnTo>
                <a:lnTo>
                  <a:pt x="0" y="47035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12569"/>
            </a:stretch>
          </a:blipFill>
        </p:spPr>
      </p:sp>
    </p:spTree>
    <p:extLst>
      <p:ext uri="{BB962C8B-B14F-4D97-AF65-F5344CB8AC3E}">
        <p14:creationId xmlns:p14="http://schemas.microsoft.com/office/powerpoint/2010/main" val="37285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25" y="589090"/>
            <a:ext cx="12268200" cy="83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6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</a:t>
            </a:r>
            <a:r>
              <a:rPr lang="en-US" sz="66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Adjustment</a:t>
            </a:r>
            <a:endParaRPr lang="en-US" sz="66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990167" y="104125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04060" y="675007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1133816" y="1485900"/>
            <a:ext cx="15553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 smtClean="0">
                <a:latin typeface="Cordia New" panose="020B0304020202020204" pitchFamily="34" charset="-34"/>
              </a:rPr>
              <a:t>การกรอก</a:t>
            </a:r>
            <a:r>
              <a:rPr lang="th-TH" sz="4800" b="1" dirty="0">
                <a:latin typeface="Cordia New" panose="020B0304020202020204" pitchFamily="34" charset="-34"/>
              </a:rPr>
              <a:t>จำนวน </a:t>
            </a:r>
            <a:r>
              <a:rPr lang="en-US" sz="4800" b="1" dirty="0">
                <a:latin typeface="Cordia New" panose="020B0304020202020204" pitchFamily="34" charset="-34"/>
              </a:rPr>
              <a:t>Premix </a:t>
            </a:r>
            <a:r>
              <a:rPr lang="th-TH" sz="4800" b="1" dirty="0">
                <a:latin typeface="Cordia New" panose="020B0304020202020204" pitchFamily="34" charset="-34"/>
              </a:rPr>
              <a:t>ที่ปรากฏในระบบเพื่อให้แผนสามารถเปิดผลิตได้ </a:t>
            </a:r>
          </a:p>
        </p:txBody>
      </p:sp>
      <p:sp>
        <p:nvSpPr>
          <p:cNvPr id="17" name="Freeform 10"/>
          <p:cNvSpPr/>
          <p:nvPr/>
        </p:nvSpPr>
        <p:spPr>
          <a:xfrm>
            <a:off x="14847845" y="206857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-1" y="8805889"/>
            <a:ext cx="183642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t="1" b="-3950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04060" y="3114229"/>
            <a:ext cx="7587752" cy="6074114"/>
          </a:xfrm>
          <a:custGeom>
            <a:avLst/>
            <a:gdLst/>
            <a:ahLst/>
            <a:cxnLst/>
            <a:rect l="l" t="t" r="r" b="b"/>
            <a:pathLst>
              <a:path w="1689752" h="1654060">
                <a:moveTo>
                  <a:pt x="0" y="0"/>
                </a:moveTo>
                <a:lnTo>
                  <a:pt x="1689752" y="0"/>
                </a:lnTo>
                <a:lnTo>
                  <a:pt x="1689752" y="1654060"/>
                </a:lnTo>
                <a:lnTo>
                  <a:pt x="0" y="1654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08776" y="3044273"/>
            <a:ext cx="7622024" cy="62140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42999" y="2505783"/>
            <a:ext cx="8669186" cy="6904917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 rot="1920380">
            <a:off x="8206630" y="2624935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8919" y="2598569"/>
            <a:ext cx="810542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 Adjustment 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ช่อง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Part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ให้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C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opy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เลข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Premix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ในหน้า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CP Premix Requirement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Dashboard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มาวาง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Tab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(บนคีย์บอร์ด ถ้ากด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enter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ข้อมูลจะไม่ขึ้น)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คีย์เลขที่ขึ้นตรง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Required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ในหน้า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CP Premix Requirement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Dashboard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ลงบนแถบ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Reason: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รับเข้าคลัง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Can/Sauce/UHT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Save</a:t>
            </a:r>
          </a:p>
          <a:p>
            <a:pPr marL="742950" indent="-742950">
              <a:buAutoNum type="arabicPeriod"/>
            </a:pP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กลับไปที่หน้า </a:t>
            </a:r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CP Premix Requirement Dashboard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Reteive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เลขที่คีย์จะไปขึ้นตรง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On Hand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endParaRPr lang="th-TH" sz="4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0"/>
          <a:srcRect t="4445" b="4000"/>
          <a:stretch/>
        </p:blipFill>
        <p:spPr>
          <a:xfrm>
            <a:off x="10437439" y="3314701"/>
            <a:ext cx="7341044" cy="5739746"/>
          </a:xfrm>
          <a:prstGeom prst="rect">
            <a:avLst/>
          </a:prstGeom>
        </p:spPr>
      </p:pic>
      <p:sp>
        <p:nvSpPr>
          <p:cNvPr id="19" name="Freeform 12"/>
          <p:cNvSpPr/>
          <p:nvPr/>
        </p:nvSpPr>
        <p:spPr>
          <a:xfrm>
            <a:off x="16317460" y="8617003"/>
            <a:ext cx="1909931" cy="1565872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28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0439400" y="266700"/>
            <a:ext cx="7924800" cy="144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134600" y="572611"/>
            <a:ext cx="807959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</a:t>
            </a: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Adjustment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553089" y="1905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5489" y="336240"/>
            <a:ext cx="6995180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400" b="1" dirty="0">
                <a:solidFill>
                  <a:srgbClr val="000000"/>
                </a:solidFill>
                <a:latin typeface="Cordia New" panose="020B0304020202020204" pitchFamily="34" charset="-34"/>
              </a:rPr>
              <a:t>Quantity Adjustment Premix</a:t>
            </a:r>
            <a:endParaRPr lang="en-US" sz="44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Freeform 6"/>
          <p:cNvSpPr/>
          <p:nvPr/>
        </p:nvSpPr>
        <p:spPr>
          <a:xfrm>
            <a:off x="553089" y="45339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5424" y="4305300"/>
            <a:ext cx="7598990" cy="148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Copy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เลข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Premix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ในหน้า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CP Premix Requirement Dashboard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มา</a:t>
            </a: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วางใน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Part </a:t>
            </a: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หน้า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 Adjustment</a:t>
            </a:r>
            <a:endParaRPr lang="en-US" sz="40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-3857" r="989" b="71458"/>
          <a:stretch/>
        </p:blipFill>
        <p:spPr>
          <a:xfrm>
            <a:off x="8610600" y="2111995"/>
            <a:ext cx="9553201" cy="24467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2758" r="70833" b="67039"/>
          <a:stretch/>
        </p:blipFill>
        <p:spPr>
          <a:xfrm>
            <a:off x="1488507" y="909768"/>
            <a:ext cx="5334000" cy="297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9" r="11539" b="57692"/>
          <a:stretch/>
        </p:blipFill>
        <p:spPr>
          <a:xfrm>
            <a:off x="930149" y="5851804"/>
            <a:ext cx="7886700" cy="418326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43200" y="8687094"/>
            <a:ext cx="224933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Copy Premix No.</a:t>
            </a:r>
            <a:endParaRPr lang="th-TH" sz="3200" dirty="0"/>
          </a:p>
        </p:txBody>
      </p:sp>
      <p:sp>
        <p:nvSpPr>
          <p:cNvPr id="17" name="Up Arrow 16"/>
          <p:cNvSpPr/>
          <p:nvPr/>
        </p:nvSpPr>
        <p:spPr>
          <a:xfrm rot="2916866">
            <a:off x="2612530" y="9188427"/>
            <a:ext cx="132968" cy="2570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3208409" y="2852868"/>
            <a:ext cx="3560590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วางในช่อง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Part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แล้วกด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Tab</a:t>
            </a:r>
            <a:endParaRPr lang="th-TH" sz="3200" dirty="0"/>
          </a:p>
        </p:txBody>
      </p:sp>
      <p:sp>
        <p:nvSpPr>
          <p:cNvPr id="20" name="Rectangle 19"/>
          <p:cNvSpPr/>
          <p:nvPr/>
        </p:nvSpPr>
        <p:spPr>
          <a:xfrm>
            <a:off x="11126294" y="3606570"/>
            <a:ext cx="4815284" cy="241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b="71333"/>
          <a:stretch/>
        </p:blipFill>
        <p:spPr>
          <a:xfrm>
            <a:off x="9067527" y="5208786"/>
            <a:ext cx="9146665" cy="245745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13379239" y="4364267"/>
            <a:ext cx="76080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Up Arrow 17"/>
          <p:cNvSpPr/>
          <p:nvPr/>
        </p:nvSpPr>
        <p:spPr>
          <a:xfrm rot="3102489">
            <a:off x="9544526" y="3302644"/>
            <a:ext cx="387125" cy="34858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/>
          <p:cNvSpPr/>
          <p:nvPr/>
        </p:nvSpPr>
        <p:spPr>
          <a:xfrm>
            <a:off x="4356284" y="6320621"/>
            <a:ext cx="4445325" cy="990015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หน้า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CP </a:t>
            </a:r>
            <a:r>
              <a:rPr lang="en-US" sz="3600" b="1" dirty="0">
                <a:solidFill>
                  <a:srgbClr val="000000"/>
                </a:solidFill>
                <a:latin typeface="Cordia New" panose="020B0304020202020204" pitchFamily="34" charset="-34"/>
              </a:rPr>
              <a:t>Premix Requirement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Dashboard</a:t>
            </a:r>
            <a:endParaRPr lang="en-US" sz="36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63000" y="1867684"/>
            <a:ext cx="3734073" cy="54117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หน้า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 Adjustment</a:t>
            </a:r>
            <a:endParaRPr lang="en-US" sz="36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67975" y="7869308"/>
            <a:ext cx="6906058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ระบบจะขึ้นข้อมูล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Warehouse /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วันที่ / จำนวน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On Hand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384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10439400" y="266700"/>
            <a:ext cx="79248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134600" y="495300"/>
            <a:ext cx="807959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</a:t>
            </a: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Adjustment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89265" y="586704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70D6AF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92610" y="530407"/>
            <a:ext cx="7598990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คีย์เลขที่</a:t>
            </a: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ขึ้นตรง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Required </a:t>
            </a:r>
            <a:r>
              <a:rPr lang="en-US" sz="4000" b="1" dirty="0" err="1">
                <a:solidFill>
                  <a:srgbClr val="000000"/>
                </a:solidFill>
                <a:latin typeface="Cordia New" panose="020B0304020202020204" pitchFamily="34" charset="-34"/>
              </a:rPr>
              <a:t>Qty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ในหน้า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CP Premix Requirement Dashboard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ลงบนแถบ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Quantity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4000"/>
          <a:stretch/>
        </p:blipFill>
        <p:spPr>
          <a:xfrm>
            <a:off x="589265" y="1638300"/>
            <a:ext cx="12573000" cy="822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8200" y="8039100"/>
            <a:ext cx="4815284" cy="317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Left Arrow 12"/>
          <p:cNvSpPr/>
          <p:nvPr/>
        </p:nvSpPr>
        <p:spPr>
          <a:xfrm>
            <a:off x="9730134" y="7980592"/>
            <a:ext cx="2919065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339" t="3560" r="39317" b="60287"/>
          <a:stretch/>
        </p:blipFill>
        <p:spPr>
          <a:xfrm>
            <a:off x="11201400" y="3243350"/>
            <a:ext cx="6754238" cy="4414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5468601" y="7048500"/>
            <a:ext cx="21336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2812322" y="7955126"/>
            <a:ext cx="5119502" cy="5411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anchor="ctr">
            <a:spAutoFit/>
          </a:bodyPr>
          <a:lstStyle/>
          <a:p>
            <a:pPr>
              <a:lnSpc>
                <a:spcPts val="3540"/>
              </a:lnSpc>
            </a:pP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เลขที่ต้องคีย์ลงในแถบ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</a:t>
            </a:r>
            <a:endParaRPr lang="en-US" sz="4000" b="1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16687800" y="7658100"/>
            <a:ext cx="484632" cy="3667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14549864" y="2476631"/>
            <a:ext cx="3664328" cy="990015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หน้า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CP </a:t>
            </a:r>
            <a:r>
              <a:rPr lang="en-US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Premix Requirement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Dashboard</a:t>
            </a:r>
            <a:endParaRPr lang="en-US" sz="32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4990" y="4923838"/>
            <a:ext cx="3918010" cy="54117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หน้า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 Adjustment</a:t>
            </a:r>
            <a:endParaRPr lang="en-US" sz="36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5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809"/>
          <a:stretch/>
        </p:blipFill>
        <p:spPr>
          <a:xfrm>
            <a:off x="637870" y="1181100"/>
            <a:ext cx="12573000" cy="82460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39052" y="8340937"/>
            <a:ext cx="7598990" cy="5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เลือก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Reason: </a:t>
            </a: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รับเข้า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คลัง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Can/Sauce/UHT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5347" t="60238" r="24981" b="17"/>
          <a:stretch/>
        </p:blipFill>
        <p:spPr>
          <a:xfrm>
            <a:off x="9982200" y="3290367"/>
            <a:ext cx="7974876" cy="4350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2496800" y="5804967"/>
            <a:ext cx="199827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 rot="19819439">
            <a:off x="8460599" y="7672414"/>
            <a:ext cx="170154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reeform 6"/>
          <p:cNvSpPr/>
          <p:nvPr/>
        </p:nvSpPr>
        <p:spPr>
          <a:xfrm>
            <a:off x="767224" y="252112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4C246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5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7224" y="3477571"/>
            <a:ext cx="170976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Save</a:t>
            </a:r>
            <a:endParaRPr lang="en-US" sz="4000" b="1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127224" y="1752437"/>
            <a:ext cx="3078" cy="650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0600" y="123296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Freeform 6"/>
          <p:cNvSpPr/>
          <p:nvPr/>
        </p:nvSpPr>
        <p:spPr>
          <a:xfrm>
            <a:off x="9948081" y="820378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4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9400" y="266700"/>
            <a:ext cx="79248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134600" y="495300"/>
            <a:ext cx="807959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</a:t>
            </a: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Adjustment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445" b="4000"/>
          <a:stretch/>
        </p:blipFill>
        <p:spPr>
          <a:xfrm>
            <a:off x="228600" y="280987"/>
            <a:ext cx="12573000" cy="7848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9400" y="266700"/>
            <a:ext cx="79248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2362200" y="3297355"/>
            <a:ext cx="104394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หลังกด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Save </a:t>
            </a: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ระบบจะขึ้นข้อมูลแถบนี้ขึ้นมาพร้อมกับจำนวน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On Hand </a:t>
            </a:r>
            <a:r>
              <a:rPr lang="th-TH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ซึ่งเท่ากับจำนวน </a:t>
            </a:r>
            <a:r>
              <a:rPr lang="en-US" sz="36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Required </a:t>
            </a:r>
            <a:r>
              <a:rPr lang="en-US" sz="3600" b="1" dirty="0" err="1" smtClean="0">
                <a:solidFill>
                  <a:srgbClr val="000000"/>
                </a:solidFill>
                <a:latin typeface="Cordia New" panose="020B0304020202020204" pitchFamily="34" charset="-34"/>
              </a:rPr>
              <a:t>Qty</a:t>
            </a:r>
            <a:endParaRPr lang="en-US" sz="3600" b="1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62200" y="2253431"/>
            <a:ext cx="10439400" cy="8411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329" t="3799" r="11491" b="45431"/>
          <a:stretch/>
        </p:blipFill>
        <p:spPr>
          <a:xfrm>
            <a:off x="9545246" y="4381500"/>
            <a:ext cx="8611796" cy="563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134600" y="495300"/>
            <a:ext cx="807959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 algn="ctr">
              <a:lnSpc>
                <a:spcPts val="6163"/>
              </a:lnSpc>
            </a:pPr>
            <a:r>
              <a:rPr lang="en-US" sz="54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Quantity </a:t>
            </a:r>
            <a:r>
              <a:rPr lang="en-US" sz="5400" dirty="0" smtClean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Adjustment</a:t>
            </a:r>
            <a:endParaRPr lang="en-US" sz="5400" dirty="0">
              <a:solidFill>
                <a:srgbClr val="01070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53600" y="7845194"/>
            <a:ext cx="8305800" cy="4987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3327809" y="5167651"/>
            <a:ext cx="4504920" cy="552074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CP </a:t>
            </a:r>
            <a:r>
              <a:rPr lang="en-US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Premix Requirement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Dashboard</a:t>
            </a:r>
            <a:endParaRPr lang="en-US" sz="32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Down Arrow 14"/>
          <p:cNvSpPr/>
          <p:nvPr/>
        </p:nvSpPr>
        <p:spPr>
          <a:xfrm rot="19331062">
            <a:off x="9256440" y="4243281"/>
            <a:ext cx="683104" cy="605486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990601" y="8627953"/>
            <a:ext cx="8151950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กลับไปที่หน้า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CP Premix Requirement Dashboard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    &gt; </a:t>
            </a:r>
            <a:r>
              <a:rPr lang="th-TH" sz="40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4000" b="1" dirty="0" err="1">
                <a:solidFill>
                  <a:srgbClr val="000000"/>
                </a:solidFill>
                <a:latin typeface="Cordia New" panose="020B0304020202020204" pitchFamily="34" charset="-34"/>
              </a:rPr>
              <a:t>Reteive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 </a:t>
            </a:r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เลขที่คีย์จะไปขึ้นตรง </a:t>
            </a:r>
            <a:r>
              <a:rPr lang="en-US" sz="4000" b="1" dirty="0">
                <a:solidFill>
                  <a:srgbClr val="000000"/>
                </a:solidFill>
                <a:latin typeface="Cordia New" panose="020B0304020202020204" pitchFamily="34" charset="-34"/>
              </a:rPr>
              <a:t>On Hand </a:t>
            </a:r>
            <a:r>
              <a:rPr lang="en-US" sz="4000" b="1" dirty="0" err="1">
                <a:solidFill>
                  <a:srgbClr val="000000"/>
                </a:solidFill>
                <a:latin typeface="Cordia New" panose="020B0304020202020204" pitchFamily="34" charset="-34"/>
              </a:rPr>
              <a:t>Qty</a:t>
            </a:r>
            <a:endParaRPr lang="en-US" sz="4000" b="1" dirty="0">
              <a:solidFill>
                <a:srgbClr val="0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17" name="Freeform 6"/>
          <p:cNvSpPr/>
          <p:nvPr/>
        </p:nvSpPr>
        <p:spPr>
          <a:xfrm>
            <a:off x="228600" y="8631072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4C246"/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6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38715" y="8711629"/>
            <a:ext cx="533400" cy="762000"/>
          </a:xfrm>
          <a:prstGeom prst="rightArrow">
            <a:avLst>
              <a:gd name="adj1" fmla="val 50000"/>
              <a:gd name="adj2" fmla="val 35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24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7374" y="3521423"/>
            <a:ext cx="13287288" cy="2544734"/>
            <a:chOff x="0" y="0"/>
            <a:chExt cx="3499533" cy="6702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533" cy="670218"/>
            </a:xfrm>
            <a:custGeom>
              <a:avLst/>
              <a:gdLst/>
              <a:ahLst/>
              <a:cxnLst/>
              <a:rect l="l" t="t" r="r" b="b"/>
              <a:pathLst>
                <a:path w="3499533" h="670218">
                  <a:moveTo>
                    <a:pt x="14566" y="0"/>
                  </a:moveTo>
                  <a:lnTo>
                    <a:pt x="3484966" y="0"/>
                  </a:lnTo>
                  <a:cubicBezTo>
                    <a:pt x="3488829" y="0"/>
                    <a:pt x="3492534" y="1535"/>
                    <a:pt x="3495266" y="4266"/>
                  </a:cubicBezTo>
                  <a:cubicBezTo>
                    <a:pt x="3497998" y="6998"/>
                    <a:pt x="3499533" y="10703"/>
                    <a:pt x="3499533" y="14566"/>
                  </a:cubicBezTo>
                  <a:lnTo>
                    <a:pt x="3499533" y="655652"/>
                  </a:lnTo>
                  <a:cubicBezTo>
                    <a:pt x="3499533" y="659515"/>
                    <a:pt x="3497998" y="663220"/>
                    <a:pt x="3495266" y="665952"/>
                  </a:cubicBezTo>
                  <a:cubicBezTo>
                    <a:pt x="3492534" y="668683"/>
                    <a:pt x="3488829" y="670218"/>
                    <a:pt x="3484966" y="670218"/>
                  </a:cubicBezTo>
                  <a:lnTo>
                    <a:pt x="14566" y="670218"/>
                  </a:lnTo>
                  <a:cubicBezTo>
                    <a:pt x="6522" y="670218"/>
                    <a:pt x="0" y="663697"/>
                    <a:pt x="0" y="655652"/>
                  </a:cubicBezTo>
                  <a:lnTo>
                    <a:pt x="0" y="14566"/>
                  </a:lnTo>
                  <a:cubicBezTo>
                    <a:pt x="0" y="10703"/>
                    <a:pt x="1535" y="6998"/>
                    <a:pt x="4266" y="4266"/>
                  </a:cubicBezTo>
                  <a:cubicBezTo>
                    <a:pt x="6998" y="1535"/>
                    <a:pt x="10703" y="0"/>
                    <a:pt x="14566" y="0"/>
                  </a:cubicBezTo>
                  <a:close/>
                </a:path>
              </a:pathLst>
            </a:custGeom>
            <a:solidFill>
              <a:srgbClr val="A2A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99533" cy="70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145841">
            <a:off x="15043049" y="2911307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5" y="0"/>
                </a:lnTo>
                <a:lnTo>
                  <a:pt x="1423225" y="1296429"/>
                </a:lnTo>
                <a:lnTo>
                  <a:pt x="0" y="129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274272">
            <a:off x="1755761" y="5187356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4" y="0"/>
                </a:lnTo>
                <a:lnTo>
                  <a:pt x="1423224" y="1296428"/>
                </a:lnTo>
                <a:lnTo>
                  <a:pt x="0" y="129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/>
          <p:cNvSpPr txBox="1"/>
          <p:nvPr/>
        </p:nvSpPr>
        <p:spPr>
          <a:xfrm>
            <a:off x="3093445" y="4168944"/>
            <a:ext cx="12877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8000" b="1" dirty="0" smtClean="0">
                <a:latin typeface="Cordia New" panose="020B0304020202020204" pitchFamily="34" charset="-34"/>
              </a:rPr>
              <a:t>คีย์เลข </a:t>
            </a:r>
            <a:r>
              <a:rPr lang="en-US" sz="8000" b="1" dirty="0" smtClean="0">
                <a:latin typeface="Cordia New" panose="020B0304020202020204" pitchFamily="34" charset="-34"/>
              </a:rPr>
              <a:t>On Hand </a:t>
            </a:r>
            <a:r>
              <a:rPr lang="en-US" sz="8000" b="1" dirty="0" err="1" smtClean="0">
                <a:latin typeface="Cordia New" panose="020B0304020202020204" pitchFamily="34" charset="-34"/>
              </a:rPr>
              <a:t>Qty</a:t>
            </a:r>
            <a:r>
              <a:rPr lang="en-US" sz="8000" b="1" dirty="0" smtClean="0">
                <a:latin typeface="Cordia New" panose="020B0304020202020204" pitchFamily="34" charset="-34"/>
              </a:rPr>
              <a:t> </a:t>
            </a:r>
            <a:r>
              <a:rPr lang="th-TH" sz="8000" b="1" dirty="0" smtClean="0">
                <a:latin typeface="Cordia New" panose="020B0304020202020204" pitchFamily="34" charset="-34"/>
              </a:rPr>
              <a:t>เกินต้องแก้ไขยังไง?</a:t>
            </a:r>
            <a:endParaRPr lang="th-TH" sz="8000" b="1" dirty="0">
              <a:latin typeface="Cordia New" panose="020B0304020202020204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4918" y="1257300"/>
            <a:ext cx="807156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Stock Status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10776" y="1474796"/>
            <a:ext cx="7622024" cy="7010400"/>
            <a:chOff x="0" y="0"/>
            <a:chExt cx="1689752" cy="1654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9752" cy="1654060"/>
            </a:xfrm>
            <a:custGeom>
              <a:avLst/>
              <a:gdLst/>
              <a:ahLst/>
              <a:cxnLst/>
              <a:rect l="l" t="t" r="r" b="b"/>
              <a:pathLst>
                <a:path w="1689752" h="1654060">
                  <a:moveTo>
                    <a:pt x="0" y="0"/>
                  </a:moveTo>
                  <a:lnTo>
                    <a:pt x="1689752" y="0"/>
                  </a:lnTo>
                  <a:lnTo>
                    <a:pt x="1689752" y="1654060"/>
                  </a:lnTo>
                  <a:lnTo>
                    <a:pt x="0" y="1654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9752" cy="1692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" y="8805889"/>
            <a:ext cx="18288001" cy="1443011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1" b="-39502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77444" y="38883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96869" y="13006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29166" t="1" r="29166" b="44185"/>
          <a:stretch/>
        </p:blipFill>
        <p:spPr>
          <a:xfrm>
            <a:off x="10385687" y="1688963"/>
            <a:ext cx="7256263" cy="66438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93811" y="2127101"/>
            <a:ext cx="7516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การตรวจสอบส</a:t>
            </a:r>
            <a:r>
              <a:rPr lang="th-TH" sz="5400" b="1" dirty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ต๊อก</a:t>
            </a:r>
            <a:r>
              <a:rPr lang="th-TH" sz="5400" b="1" dirty="0" smtClean="0">
                <a:solidFill>
                  <a:srgbClr val="01070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คงเหลือทั้งหมด</a:t>
            </a:r>
            <a:endParaRPr lang="th-TH" sz="4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3811" y="3311040"/>
            <a:ext cx="8457765" cy="570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ts val="3540"/>
              </a:lnSpc>
              <a:buAutoNum type="arabicPeriod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เข้า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Stock Status Report </a:t>
            </a:r>
            <a:endParaRPr lang="en-US" sz="4400" dirty="0" smtClean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14350" indent="-514350">
              <a:lnSpc>
                <a:spcPts val="3540"/>
              </a:lnSpc>
              <a:buAutoNum type="arabicPeriod"/>
            </a:pPr>
            <a:endParaRPr lang="en-US" sz="40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14350" indent="-514350">
              <a:lnSpc>
                <a:spcPts val="3540"/>
              </a:lnSpc>
              <a:buAutoNum type="arabicPeriod"/>
            </a:pP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ไปที่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Filter Tab &gt; Warehouse &gt;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</a:t>
            </a: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คลัง</a:t>
            </a:r>
          </a:p>
          <a:p>
            <a:pPr marL="514350" indent="-514350">
              <a:lnSpc>
                <a:spcPts val="3540"/>
              </a:lnSpc>
              <a:buAutoNum type="arabicPeriod"/>
            </a:pPr>
            <a:endParaRPr lang="th-TH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ts val="3540"/>
              </a:lnSpc>
            </a:pP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- คลังวัตถุดิบส่วนผสมสารเคมีซอส (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S-SRD-RI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ts val="3540"/>
              </a:lnSpc>
            </a:pP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ts val="3540"/>
              </a:lnSpc>
            </a:pP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-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CAN (C-URD-RI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ts val="3540"/>
              </a:lnSpc>
            </a:pP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ts val="3540"/>
              </a:lnSpc>
            </a:pP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- 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UHT (U-URD-RI)</a:t>
            </a:r>
          </a:p>
          <a:p>
            <a:pPr>
              <a:lnSpc>
                <a:spcPts val="3540"/>
              </a:lnSpc>
            </a:pP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lnSpc>
                <a:spcPts val="3540"/>
              </a:lnSpc>
            </a:pP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   </a:t>
            </a: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 </a:t>
            </a:r>
            <a:r>
              <a:rPr lang="en-US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Preview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4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th-TH" sz="4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Freeform 12"/>
          <p:cNvSpPr/>
          <p:nvPr/>
        </p:nvSpPr>
        <p:spPr>
          <a:xfrm>
            <a:off x="15834624" y="8577335"/>
            <a:ext cx="2043725" cy="1671565"/>
          </a:xfrm>
          <a:custGeom>
            <a:avLst/>
            <a:gdLst/>
            <a:ahLst/>
            <a:cxnLst/>
            <a:rect l="l" t="t" r="r" b="b"/>
            <a:pathLst>
              <a:path w="2355178" h="2183892">
                <a:moveTo>
                  <a:pt x="0" y="0"/>
                </a:moveTo>
                <a:lnTo>
                  <a:pt x="2355178" y="0"/>
                </a:lnTo>
                <a:lnTo>
                  <a:pt x="2355178" y="2183892"/>
                </a:lnTo>
                <a:lnTo>
                  <a:pt x="0" y="2183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0"/>
          <p:cNvSpPr/>
          <p:nvPr/>
        </p:nvSpPr>
        <p:spPr>
          <a:xfrm>
            <a:off x="15250063" y="-144940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1143000" y="3050431"/>
            <a:ext cx="8763000" cy="5662000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 rot="1604308">
            <a:off x="7963271" y="3343219"/>
            <a:ext cx="2258952" cy="707886"/>
          </a:xfrm>
          <a:prstGeom prst="rect">
            <a:avLst/>
          </a:prstGeom>
          <a:solidFill>
            <a:srgbClr val="F6BA7E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Bryndan Write" panose="020B0604020202020204" charset="0"/>
              </a:rPr>
              <a:t>Overview</a:t>
            </a:r>
            <a:endParaRPr lang="th-TH" sz="4000" dirty="0">
              <a:latin typeface="Bryndan Writ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34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5" name="Freeform 6"/>
          <p:cNvSpPr/>
          <p:nvPr/>
        </p:nvSpPr>
        <p:spPr>
          <a:xfrm>
            <a:off x="243542" y="77348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9" name="Freeform 6"/>
          <p:cNvSpPr/>
          <p:nvPr/>
        </p:nvSpPr>
        <p:spPr>
          <a:xfrm>
            <a:off x="243542" y="26289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</a:rPr>
              <a:t>2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564804" y="3982281"/>
            <a:ext cx="1257075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Save</a:t>
            </a:r>
            <a:endParaRPr lang="th-TH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4743" r="57433" b="55405"/>
          <a:stretch/>
        </p:blipFill>
        <p:spPr>
          <a:xfrm>
            <a:off x="9609878" y="572484"/>
            <a:ext cx="8453162" cy="1117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13243858" y="835692"/>
            <a:ext cx="4819181" cy="65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15648596" y="166766"/>
            <a:ext cx="241444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คีย์เกินไป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</a:t>
            </a:r>
            <a:endParaRPr lang="th-TH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7500" t="10828" r="10625" b="3863"/>
          <a:stretch/>
        </p:blipFill>
        <p:spPr>
          <a:xfrm>
            <a:off x="1213661" y="2628900"/>
            <a:ext cx="8763000" cy="746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ight Arrow 20"/>
          <p:cNvSpPr/>
          <p:nvPr/>
        </p:nvSpPr>
        <p:spPr>
          <a:xfrm>
            <a:off x="8806867" y="816601"/>
            <a:ext cx="567770" cy="59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Down Arrow 23"/>
          <p:cNvSpPr/>
          <p:nvPr/>
        </p:nvSpPr>
        <p:spPr>
          <a:xfrm>
            <a:off x="17588554" y="681090"/>
            <a:ext cx="316324" cy="32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/>
          <p:cNvSpPr/>
          <p:nvPr/>
        </p:nvSpPr>
        <p:spPr>
          <a:xfrm>
            <a:off x="3423461" y="8180073"/>
            <a:ext cx="3648197" cy="32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7305020" y="7383840"/>
            <a:ext cx="10587037" cy="15696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คีย์จำนวนที่เกินไปตรงช่อง </a:t>
            </a:r>
            <a:r>
              <a:rPr lang="en-US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Quantity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(ในที่นี่คีย์เลขเกินไป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) </a:t>
            </a:r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พร้อม</a:t>
            </a:r>
            <a:r>
              <a:rPr lang="th-TH" sz="3200" b="1" dirty="0">
                <a:solidFill>
                  <a:srgbClr val="FF0000"/>
                </a:solidFill>
                <a:latin typeface="Cordia New" panose="020B0304020202020204" pitchFamily="34" charset="-34"/>
              </a:rPr>
              <a:t>เครื่องหมายลบ (-)</a:t>
            </a:r>
            <a:r>
              <a:rPr lang="th-TH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 เพราะ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ถ้าไม่ใส่เครื่องหมายลบ ต่อให้เลือก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Reason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เป็นเบิกใช้งานทั่วไป เลข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ตรงนี้ก็จะไปบวกเพิ่มในระบบอยู่ดี</a:t>
            </a:r>
            <a:endParaRPr lang="th-TH" sz="3200" dirty="0"/>
          </a:p>
        </p:txBody>
      </p:sp>
      <p:sp>
        <p:nvSpPr>
          <p:cNvPr id="25" name="Rectangle 24"/>
          <p:cNvSpPr/>
          <p:nvPr/>
        </p:nvSpPr>
        <p:spPr>
          <a:xfrm>
            <a:off x="7305021" y="9285637"/>
            <a:ext cx="5689685" cy="552074"/>
          </a:xfrm>
          <a:prstGeom prst="rect">
            <a:avLst/>
          </a:prstGeom>
          <a:solidFill>
            <a:srgbClr val="F8D98C"/>
          </a:solidFill>
        </p:spPr>
        <p:txBody>
          <a:bodyPr wrap="square">
            <a:spAutoFit/>
          </a:bodyPr>
          <a:lstStyle/>
          <a:p>
            <a:pPr>
              <a:lnSpc>
                <a:spcPts val="3540"/>
              </a:lnSpc>
            </a:pPr>
            <a:r>
              <a:rPr lang="th-TH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เลือก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Reason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: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เบิกใช้งานทั่วไป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Sauce</a:t>
            </a:r>
            <a:endParaRPr lang="en-US" sz="32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23461" y="8576163"/>
            <a:ext cx="3648197" cy="32086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ight Arrow 21"/>
          <p:cNvSpPr/>
          <p:nvPr/>
        </p:nvSpPr>
        <p:spPr>
          <a:xfrm rot="2070873">
            <a:off x="6482080" y="8954101"/>
            <a:ext cx="978408" cy="362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ight Arrow 29"/>
          <p:cNvSpPr/>
          <p:nvPr/>
        </p:nvSpPr>
        <p:spPr>
          <a:xfrm>
            <a:off x="7001775" y="8195800"/>
            <a:ext cx="336583" cy="342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625" t="3863" r="68750" b="81828"/>
          <a:stretch/>
        </p:blipFill>
        <p:spPr>
          <a:xfrm>
            <a:off x="12586431" y="4790261"/>
            <a:ext cx="3733800" cy="1252538"/>
          </a:xfrm>
          <a:prstGeom prst="rect">
            <a:avLst/>
          </a:prstGeom>
        </p:spPr>
      </p:pic>
      <p:sp>
        <p:nvSpPr>
          <p:cNvPr id="32" name="Freeform 6"/>
          <p:cNvSpPr/>
          <p:nvPr/>
        </p:nvSpPr>
        <p:spPr>
          <a:xfrm>
            <a:off x="11639964" y="389813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4C246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3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2883858" y="505587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/>
          <p:cNvSpPr/>
          <p:nvPr/>
        </p:nvSpPr>
        <p:spPr>
          <a:xfrm>
            <a:off x="1176099" y="373298"/>
            <a:ext cx="75015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Copy </a:t>
            </a:r>
            <a:r>
              <a:rPr lang="th-TH" sz="40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เลข 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Premix </a:t>
            </a:r>
            <a:r>
              <a:rPr lang="th-TH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ที่คีย์เลขผิดและต้องการแก้ไขไปวางใน 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Part </a:t>
            </a:r>
            <a:r>
              <a:rPr lang="th-TH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Quantity Adjustment </a:t>
            </a:r>
            <a:r>
              <a:rPr lang="th-TH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แล้วกด 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Tab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062278" y="1749108"/>
            <a:ext cx="2438400" cy="54117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จำนวนที่ต้องคีย์</a:t>
            </a:r>
            <a:endParaRPr lang="en-US" sz="32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4281478" y="1453368"/>
            <a:ext cx="343705" cy="2782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Down Arrow 37"/>
          <p:cNvSpPr/>
          <p:nvPr/>
        </p:nvSpPr>
        <p:spPr>
          <a:xfrm>
            <a:off x="4709021" y="1823086"/>
            <a:ext cx="8643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20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34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365646" y="5577829"/>
            <a:ext cx="17678400" cy="15696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คีย์เลขส่วนต่าง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ไม่ใส่เครื่องหมาย</a:t>
            </a:r>
            <a:r>
              <a:rPr lang="th-TH" sz="3200" b="1" dirty="0">
                <a:solidFill>
                  <a:srgbClr val="FF0000"/>
                </a:solidFill>
                <a:latin typeface="Cordia New" panose="020B0304020202020204" pitchFamily="34" charset="-34"/>
              </a:rPr>
              <a:t>ลบ </a:t>
            </a:r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(-)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&gt;&gt;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ผลคือ ระบบบวกเพิ่มไปอีก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จาก 4.7681 เป็น 4.8581 ต่อให้เลือก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Reason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เบิกใช้งานทั่วไป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Sauce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ทำให้ส่วนต่างกลายเป็น 0.18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ซึ่งต้องไปคีย์ใหม่โดยคีย์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Quantity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เป็น -0.18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ตัวเลข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On Hand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ถึงจะกลับมาเป็น 4.6781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ซึ่ง</a:t>
            </a:r>
            <a:r>
              <a:rPr lang="th-TH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 จะตรงกับ </a:t>
            </a:r>
            <a:r>
              <a:rPr lang="en-US" sz="3200" b="1" dirty="0">
                <a:solidFill>
                  <a:srgbClr val="000000"/>
                </a:solidFill>
                <a:latin typeface="Cordia New" panose="020B0304020202020204" pitchFamily="34" charset="-34"/>
              </a:rPr>
              <a:t>Required </a:t>
            </a:r>
            <a:r>
              <a:rPr lang="en-US" sz="3200" b="1" dirty="0" err="1">
                <a:solidFill>
                  <a:srgbClr val="000000"/>
                </a:solidFill>
                <a:latin typeface="Cordia New" panose="020B0304020202020204" pitchFamily="34" charset="-34"/>
              </a:rPr>
              <a:t>Qty</a:t>
            </a:r>
            <a:endParaRPr lang="th-TH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249" t="74374" r="34376" b="18662"/>
          <a:stretch/>
        </p:blipFill>
        <p:spPr>
          <a:xfrm>
            <a:off x="365646" y="7463550"/>
            <a:ext cx="4987784" cy="967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750" t="29978" r="10000" b="60446"/>
          <a:stretch/>
        </p:blipFill>
        <p:spPr>
          <a:xfrm>
            <a:off x="5608092" y="7399827"/>
            <a:ext cx="12420600" cy="109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6250" t="74633" r="35000" b="18662"/>
          <a:stretch/>
        </p:blipFill>
        <p:spPr>
          <a:xfrm>
            <a:off x="360883" y="3695700"/>
            <a:ext cx="4987784" cy="835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8125" t="29978" r="9375" b="61317"/>
          <a:stretch/>
        </p:blipFill>
        <p:spPr>
          <a:xfrm>
            <a:off x="5603329" y="3696797"/>
            <a:ext cx="12440717" cy="107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5306492" y="7705747"/>
            <a:ext cx="34853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ight Arrow 10"/>
          <p:cNvSpPr/>
          <p:nvPr/>
        </p:nvSpPr>
        <p:spPr>
          <a:xfrm>
            <a:off x="5270260" y="3909089"/>
            <a:ext cx="4001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2423046" y="7603664"/>
            <a:ext cx="1295400" cy="293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2456382" y="3771900"/>
            <a:ext cx="1295400" cy="293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34743" r="57433" b="55405"/>
          <a:stretch/>
        </p:blipFill>
        <p:spPr>
          <a:xfrm>
            <a:off x="4191000" y="981313"/>
            <a:ext cx="10203924" cy="1189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614734" y="1280448"/>
            <a:ext cx="5775427" cy="664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12757130" y="571500"/>
            <a:ext cx="449674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ส่วนต่าง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(4.7681 – 4.6781)</a:t>
            </a:r>
            <a:endParaRPr lang="th-TH" sz="3200" dirty="0"/>
          </a:p>
        </p:txBody>
      </p:sp>
      <p:sp>
        <p:nvSpPr>
          <p:cNvPr id="19" name="Down Arrow 18"/>
          <p:cNvSpPr/>
          <p:nvPr/>
        </p:nvSpPr>
        <p:spPr>
          <a:xfrm>
            <a:off x="13964352" y="1128048"/>
            <a:ext cx="316324" cy="32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/>
          <p:cNvSpPr/>
          <p:nvPr/>
        </p:nvSpPr>
        <p:spPr>
          <a:xfrm>
            <a:off x="8757238" y="652604"/>
            <a:ext cx="2438400" cy="54117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จำนวนที่ต้องคีย์</a:t>
            </a:r>
            <a:endParaRPr lang="en-US" sz="3200" b="1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6120" y="2857500"/>
            <a:ext cx="17687926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คีย์เลขส่วนต่าง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ใส่เครื่องหมาย</a:t>
            </a:r>
            <a:r>
              <a:rPr lang="th-TH" sz="3200" b="1" dirty="0">
                <a:solidFill>
                  <a:srgbClr val="FF0000"/>
                </a:solidFill>
                <a:latin typeface="Cordia New" panose="020B0304020202020204" pitchFamily="34" charset="-34"/>
              </a:rPr>
              <a:t>ลบ </a:t>
            </a:r>
            <a:r>
              <a:rPr lang="th-TH" sz="3200" b="1" dirty="0" smtClean="0">
                <a:solidFill>
                  <a:srgbClr val="FF0000"/>
                </a:solidFill>
                <a:latin typeface="Cordia New" panose="020B0304020202020204" pitchFamily="34" charset="-34"/>
              </a:rPr>
              <a:t>(-)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&gt;&gt;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ผลคือ ระบบลบให้ 0.09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จาก 4.7681 เป็น 4.6781 ซึ่งจะตรงกับ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Required </a:t>
            </a:r>
            <a:r>
              <a:rPr lang="en-US" sz="3200" b="1" dirty="0" err="1" smtClean="0">
                <a:solidFill>
                  <a:srgbClr val="000000"/>
                </a:solidFill>
                <a:latin typeface="Cordia New" panose="020B0304020202020204" pitchFamily="34" charset="-34"/>
              </a:rPr>
              <a:t>Qty</a:t>
            </a:r>
            <a:endParaRPr lang="th-TH" sz="3200" dirty="0"/>
          </a:p>
        </p:txBody>
      </p:sp>
      <p:sp>
        <p:nvSpPr>
          <p:cNvPr id="23" name="Down Arrow 22"/>
          <p:cNvSpPr/>
          <p:nvPr/>
        </p:nvSpPr>
        <p:spPr>
          <a:xfrm>
            <a:off x="9976438" y="1144729"/>
            <a:ext cx="316324" cy="32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55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9554" y="3476133"/>
            <a:ext cx="13287288" cy="3298477"/>
            <a:chOff x="0" y="0"/>
            <a:chExt cx="3499533" cy="6702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533" cy="670218"/>
            </a:xfrm>
            <a:custGeom>
              <a:avLst/>
              <a:gdLst/>
              <a:ahLst/>
              <a:cxnLst/>
              <a:rect l="l" t="t" r="r" b="b"/>
              <a:pathLst>
                <a:path w="3499533" h="670218">
                  <a:moveTo>
                    <a:pt x="14566" y="0"/>
                  </a:moveTo>
                  <a:lnTo>
                    <a:pt x="3484966" y="0"/>
                  </a:lnTo>
                  <a:cubicBezTo>
                    <a:pt x="3488829" y="0"/>
                    <a:pt x="3492534" y="1535"/>
                    <a:pt x="3495266" y="4266"/>
                  </a:cubicBezTo>
                  <a:cubicBezTo>
                    <a:pt x="3497998" y="6998"/>
                    <a:pt x="3499533" y="10703"/>
                    <a:pt x="3499533" y="14566"/>
                  </a:cubicBezTo>
                  <a:lnTo>
                    <a:pt x="3499533" y="655652"/>
                  </a:lnTo>
                  <a:cubicBezTo>
                    <a:pt x="3499533" y="659515"/>
                    <a:pt x="3497998" y="663220"/>
                    <a:pt x="3495266" y="665952"/>
                  </a:cubicBezTo>
                  <a:cubicBezTo>
                    <a:pt x="3492534" y="668683"/>
                    <a:pt x="3488829" y="670218"/>
                    <a:pt x="3484966" y="670218"/>
                  </a:cubicBezTo>
                  <a:lnTo>
                    <a:pt x="14566" y="670218"/>
                  </a:lnTo>
                  <a:cubicBezTo>
                    <a:pt x="6522" y="670218"/>
                    <a:pt x="0" y="663697"/>
                    <a:pt x="0" y="655652"/>
                  </a:cubicBezTo>
                  <a:lnTo>
                    <a:pt x="0" y="14566"/>
                  </a:lnTo>
                  <a:cubicBezTo>
                    <a:pt x="0" y="10703"/>
                    <a:pt x="1535" y="6998"/>
                    <a:pt x="4266" y="4266"/>
                  </a:cubicBezTo>
                  <a:cubicBezTo>
                    <a:pt x="6998" y="1535"/>
                    <a:pt x="10703" y="0"/>
                    <a:pt x="14566" y="0"/>
                  </a:cubicBezTo>
                  <a:close/>
                </a:path>
              </a:pathLst>
            </a:custGeom>
            <a:solidFill>
              <a:srgbClr val="A2A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99533" cy="708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145841">
            <a:off x="15284030" y="2958694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5" y="0"/>
                </a:lnTo>
                <a:lnTo>
                  <a:pt x="1423225" y="1296429"/>
                </a:lnTo>
                <a:lnTo>
                  <a:pt x="0" y="129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274272">
            <a:off x="1997940" y="5987176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4" y="0"/>
                </a:lnTo>
                <a:lnTo>
                  <a:pt x="1423224" y="1296428"/>
                </a:lnTo>
                <a:lnTo>
                  <a:pt x="0" y="129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/>
          <p:cNvSpPr txBox="1"/>
          <p:nvPr/>
        </p:nvSpPr>
        <p:spPr>
          <a:xfrm>
            <a:off x="2971800" y="3866227"/>
            <a:ext cx="12653792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sz="8000" b="1" dirty="0" smtClean="0">
                <a:latin typeface="Cordia New" panose="020B0304020202020204" pitchFamily="34" charset="-34"/>
              </a:rPr>
              <a:t>เพิ่มจำนวน</a:t>
            </a:r>
            <a:r>
              <a:rPr lang="en-US" sz="8000" b="1" dirty="0" smtClean="0">
                <a:latin typeface="Cordia New" panose="020B0304020202020204" pitchFamily="34" charset="-34"/>
              </a:rPr>
              <a:t> On Hand </a:t>
            </a:r>
            <a:r>
              <a:rPr lang="en-US" sz="8000" b="1" dirty="0" err="1" smtClean="0">
                <a:latin typeface="Cordia New" panose="020B0304020202020204" pitchFamily="34" charset="-34"/>
              </a:rPr>
              <a:t>Qty</a:t>
            </a:r>
            <a:r>
              <a:rPr lang="en-US" sz="8000" b="1" dirty="0" smtClean="0">
                <a:latin typeface="Cordia New" panose="020B0304020202020204" pitchFamily="34" charset="-34"/>
              </a:rPr>
              <a:t> </a:t>
            </a:r>
            <a:endParaRPr lang="th-TH" sz="8000" b="1" dirty="0" smtClean="0">
              <a:latin typeface="Cordia New" panose="020B0304020202020204" pitchFamily="34" charset="-34"/>
            </a:endParaRPr>
          </a:p>
          <a:p>
            <a:pPr algn="ctr"/>
            <a:r>
              <a:rPr lang="th-TH" sz="8000" b="1" dirty="0" smtClean="0">
                <a:latin typeface="Cordia New" panose="020B0304020202020204" pitchFamily="34" charset="-34"/>
              </a:rPr>
              <a:t>เนื่องจากแผนเปิดผลิตเพิ่ม ต้องทำยังไง?</a:t>
            </a:r>
            <a:endParaRPr lang="th-TH" sz="8000" b="1" dirty="0">
              <a:latin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38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61415" y="-293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709115" y="342900"/>
            <a:ext cx="1699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sz="4000" b="1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Premix </a:t>
            </a:r>
            <a:r>
              <a:rPr lang="th-TH" sz="4000" dirty="0">
                <a:latin typeface="Cordia New" panose="020B0304020202020204" pitchFamily="34" charset="-34"/>
                <a:cs typeface="Cordia New" panose="020B0304020202020204" pitchFamily="34" charset="-34"/>
              </a:rPr>
              <a:t>หมายเลข PRS-TM-A9-001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เดิมมี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Required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จำนวน 179.2436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kg.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ณ วันที่ 8/6/67 ต่อมาในวันที่ 10/6/67 แผนมีเปิดผลิตเพิ่มอีก 54.6594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kg.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ทำให้จำนวนรวมของ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Required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เป็น 233.9030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kg.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ดังนั้น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RD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ต้องเข้าไปคีย์จำนวน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On Hand </a:t>
            </a:r>
            <a:r>
              <a:rPr lang="en-US" sz="4000" dirty="0" err="1" smtClean="0">
                <a:latin typeface="Cordia New" panose="020B0304020202020204" pitchFamily="34" charset="-34"/>
                <a:cs typeface="Cordia New" panose="020B0304020202020204" pitchFamily="34" charset="-34"/>
              </a:rPr>
              <a:t>Qty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เพิ่มอีก 54.6594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kg.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ขั้นตอนการคีย์เพิ่มเหมือนกับขั้นตอนการเพิ่ม 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Quantity Adjustment </a:t>
            </a:r>
            <a:r>
              <a:rPr lang="th-TH" sz="4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ปกติ</a:t>
            </a:r>
            <a:endParaRPr lang="th-TH" sz="4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668" r="57083" b="29150"/>
          <a:stretch/>
        </p:blipFill>
        <p:spPr>
          <a:xfrm>
            <a:off x="4800600" y="2309159"/>
            <a:ext cx="9144455" cy="77239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599" y="6438900"/>
            <a:ext cx="9144455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1506200" y="8736365"/>
            <a:ext cx="5630067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วันที่ 8/6/67 แผนต้องใช้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Premix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179.2436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</a:t>
            </a:r>
            <a:endParaRPr lang="th-TH" sz="3200" dirty="0"/>
          </a:p>
        </p:txBody>
      </p:sp>
      <p:sp>
        <p:nvSpPr>
          <p:cNvPr id="5" name="Rectangle 4"/>
          <p:cNvSpPr/>
          <p:nvPr/>
        </p:nvSpPr>
        <p:spPr>
          <a:xfrm>
            <a:off x="9372826" y="5088625"/>
            <a:ext cx="818204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4000" dirty="0">
                <a:latin typeface="Cordia New" panose="020B0304020202020204" pitchFamily="34" charset="-34"/>
                <a:cs typeface="Cordia New" panose="020B0304020202020204" pitchFamily="34" charset="-34"/>
                <a:hlinkClick r:id="rId4" action="ppaction://hlinksldjump"/>
              </a:rPr>
              <a:t>&gt;&gt;</a:t>
            </a:r>
            <a:r>
              <a:rPr lang="th-TH" sz="4000" dirty="0">
                <a:latin typeface="Cordia New" panose="020B0304020202020204" pitchFamily="34" charset="-34"/>
                <a:hlinkClick r:id="rId4" action="ppaction://hlinksldjump"/>
              </a:rPr>
              <a:t>คลิกที่นี่เพื่อดู</a:t>
            </a:r>
            <a:r>
              <a:rPr lang="th-TH" sz="4000" dirty="0" smtClean="0">
                <a:latin typeface="Cordia New" panose="020B0304020202020204" pitchFamily="34" charset="-34"/>
                <a:hlinkClick r:id="rId4" action="ppaction://hlinksldjump"/>
              </a:rPr>
              <a:t>ขั้นตอนการเพิ่ม </a:t>
            </a:r>
            <a:r>
              <a:rPr lang="en-US" sz="4000" dirty="0" smtClean="0">
                <a:latin typeface="Cordia New" panose="020B0304020202020204" pitchFamily="34" charset="-34"/>
                <a:hlinkClick r:id="rId4" action="ppaction://hlinksldjump"/>
              </a:rPr>
              <a:t>Quantity Adjustment</a:t>
            </a:r>
            <a:r>
              <a:rPr lang="en-US" sz="4000" dirty="0" smtClean="0">
                <a:latin typeface="Cordia New" panose="020B0304020202020204" pitchFamily="34" charset="-34"/>
                <a:cs typeface="Cordia New" panose="020B0304020202020204" pitchFamily="34" charset="-34"/>
                <a:hlinkClick r:id="rId4" action="ppaction://hlinksldjump"/>
              </a:rPr>
              <a:t>&lt;&lt;</a:t>
            </a:r>
            <a:endParaRPr lang="th-TH" sz="4000" dirty="0">
              <a:latin typeface="Cordia New" panose="020B0304020202020204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06200" y="9497010"/>
            <a:ext cx="6086923" cy="584775"/>
          </a:xfrm>
          <a:prstGeom prst="rect">
            <a:avLst/>
          </a:prstGeom>
          <a:solidFill>
            <a:srgbClr val="F4C246"/>
          </a:solidFill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วันที่ 10/6/67 แผนต้องใช้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Premix </a:t>
            </a:r>
            <a:r>
              <a:rPr lang="th-TH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อีก 54.6594 </a:t>
            </a:r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kg.</a:t>
            </a:r>
            <a:endParaRPr lang="th-TH" sz="3200" dirty="0"/>
          </a:p>
        </p:txBody>
      </p:sp>
      <p:sp>
        <p:nvSpPr>
          <p:cNvPr id="6" name="Right Arrow 5"/>
          <p:cNvSpPr/>
          <p:nvPr/>
        </p:nvSpPr>
        <p:spPr>
          <a:xfrm rot="20344837">
            <a:off x="11140691" y="9168166"/>
            <a:ext cx="388765" cy="268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ight Arrow 12"/>
          <p:cNvSpPr/>
          <p:nvPr/>
        </p:nvSpPr>
        <p:spPr>
          <a:xfrm>
            <a:off x="11126119" y="9655218"/>
            <a:ext cx="349601" cy="268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709115" y="6298912"/>
            <a:ext cx="3775393" cy="584775"/>
          </a:xfrm>
          <a:prstGeom prst="rect">
            <a:avLst/>
          </a:prstGeom>
          <a:solidFill>
            <a:srgbClr val="FBABF1"/>
          </a:solidFill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Premix No. : PRS-TM-A9-001</a:t>
            </a:r>
            <a:endParaRPr lang="th-TH" sz="3200" dirty="0"/>
          </a:p>
        </p:txBody>
      </p:sp>
      <p:sp>
        <p:nvSpPr>
          <p:cNvPr id="15" name="Left Arrow 14"/>
          <p:cNvSpPr/>
          <p:nvPr/>
        </p:nvSpPr>
        <p:spPr>
          <a:xfrm>
            <a:off x="4495800" y="6438900"/>
            <a:ext cx="331609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98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2172330"/>
            <a:ext cx="18288001" cy="5770036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338587" y="3332688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9030" y="3304605"/>
            <a:ext cx="722994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dirty="0" smtClean="0">
                <a:solidFill>
                  <a:srgbClr val="000000"/>
                </a:solidFill>
                <a:latin typeface="Bryndan Write" panose="020B0604020202020204" charset="0"/>
              </a:rPr>
              <a:t>LET’s START!</a:t>
            </a:r>
            <a:endParaRPr lang="en-US" sz="13218" dirty="0">
              <a:solidFill>
                <a:srgbClr val="000000"/>
              </a:solidFill>
              <a:latin typeface="Bryndan Write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 rot="-7071524">
            <a:off x="3896019" y="6110207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02305" y="6990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7953" y="78157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1510424" y="1727017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6617" y="7727779"/>
            <a:ext cx="3679154" cy="2386917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0616" y="1655648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7535" y="3963658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1" y="630103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4416" y="7411645"/>
            <a:ext cx="2741418" cy="2828059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67815" y="82871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41254" y="3749969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60" r="77083" b="52322"/>
          <a:stretch/>
        </p:blipFill>
        <p:spPr>
          <a:xfrm>
            <a:off x="789403" y="1866900"/>
            <a:ext cx="6214241" cy="655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80003" y="4644300"/>
            <a:ext cx="5071241" cy="13030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Freeform 6"/>
          <p:cNvSpPr/>
          <p:nvPr/>
        </p:nvSpPr>
        <p:spPr>
          <a:xfrm>
            <a:off x="789403" y="804000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8B548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</a:rPr>
              <a:t>1</a:t>
            </a:r>
            <a:endParaRPr lang="th-TH" sz="3200" dirty="0">
              <a:solidFill>
                <a:schemeClr val="bg1"/>
              </a:solidFill>
              <a:latin typeface="Bryndan Write" panose="020B0604020202020204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9753600" y="606991"/>
            <a:ext cx="807156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Stock Status Report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4763" y="986570"/>
            <a:ext cx="4737194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0"/>
              </a:lnSpc>
            </a:pP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เข้า </a:t>
            </a:r>
            <a:r>
              <a:rPr lang="en-US" sz="48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Stock Status Report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4376" r="53333" b="21345"/>
          <a:stretch/>
        </p:blipFill>
        <p:spPr>
          <a:xfrm>
            <a:off x="8382000" y="3153580"/>
            <a:ext cx="9048520" cy="6705600"/>
          </a:xfrm>
          <a:prstGeom prst="rect">
            <a:avLst/>
          </a:prstGeom>
        </p:spPr>
      </p:pic>
      <p:sp>
        <p:nvSpPr>
          <p:cNvPr id="12" name="Freeform 6"/>
          <p:cNvSpPr/>
          <p:nvPr/>
        </p:nvSpPr>
        <p:spPr>
          <a:xfrm>
            <a:off x="8382000" y="223079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99FF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14211" y="2175300"/>
            <a:ext cx="28344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ไปที่ </a:t>
            </a:r>
            <a:r>
              <a:rPr lang="en-US" sz="48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Filter Tab</a:t>
            </a:r>
            <a:endParaRPr lang="th-TH" sz="4800" b="1" dirty="0"/>
          </a:p>
        </p:txBody>
      </p:sp>
      <p:sp>
        <p:nvSpPr>
          <p:cNvPr id="16" name="Rectangle 15"/>
          <p:cNvSpPr/>
          <p:nvPr/>
        </p:nvSpPr>
        <p:spPr>
          <a:xfrm>
            <a:off x="9367167" y="3341699"/>
            <a:ext cx="691233" cy="506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Freeform 7"/>
          <p:cNvSpPr/>
          <p:nvPr/>
        </p:nvSpPr>
        <p:spPr>
          <a:xfrm>
            <a:off x="239483" y="9016894"/>
            <a:ext cx="2539840" cy="1270106"/>
          </a:xfrm>
          <a:custGeom>
            <a:avLst/>
            <a:gdLst/>
            <a:ahLst/>
            <a:cxnLst/>
            <a:rect l="l" t="t" r="r" b="b"/>
            <a:pathLst>
              <a:path w="6069438" h="3973190">
                <a:moveTo>
                  <a:pt x="0" y="0"/>
                </a:moveTo>
                <a:lnTo>
                  <a:pt x="6069438" y="0"/>
                </a:lnTo>
                <a:lnTo>
                  <a:pt x="6069438" y="3973190"/>
                </a:lnTo>
                <a:lnTo>
                  <a:pt x="0" y="397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651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9753600" y="606991"/>
            <a:ext cx="807156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Stock Status Report</a:t>
            </a:r>
          </a:p>
        </p:txBody>
      </p:sp>
      <p:sp>
        <p:nvSpPr>
          <p:cNvPr id="5" name="Freeform 6"/>
          <p:cNvSpPr/>
          <p:nvPr/>
        </p:nvSpPr>
        <p:spPr>
          <a:xfrm>
            <a:off x="762000" y="60699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99FF"/>
          </a:solidFill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2040" y="606991"/>
            <a:ext cx="54088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ไปที่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Warehouse </a:t>
            </a:r>
            <a:r>
              <a:rPr lang="en-US" sz="4800" b="1" dirty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&gt; </a:t>
            </a:r>
            <a:r>
              <a:rPr lang="th-TH" sz="4800" b="1" dirty="0">
                <a:solidFill>
                  <a:srgbClr val="000000"/>
                </a:solidFill>
                <a:latin typeface="Cordia New" panose="020B0304020202020204" pitchFamily="34" charset="-34"/>
              </a:rPr>
              <a:t>เลือกคลัง</a:t>
            </a:r>
            <a:endParaRPr lang="th-TH" sz="4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7406" r="61667" b="55421"/>
          <a:stretch/>
        </p:blipFill>
        <p:spPr>
          <a:xfrm>
            <a:off x="759300" y="2021939"/>
            <a:ext cx="8994300" cy="4645561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8529403">
            <a:off x="1909891" y="4576488"/>
            <a:ext cx="411400" cy="4926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816633" y="5119816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/>
              <a:t>กดตรงนี้</a:t>
            </a:r>
            <a:endParaRPr lang="th-TH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031" y="2844530"/>
            <a:ext cx="6315075" cy="300037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822110" y="4097728"/>
            <a:ext cx="83820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2146301" y="3917315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กด </a:t>
            </a:r>
            <a:r>
              <a:rPr lang="en-US" sz="3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search</a:t>
            </a:r>
            <a:endParaRPr lang="th-TH" sz="32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11548929" y="3991708"/>
            <a:ext cx="502631" cy="493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60196"/>
          <a:stretch/>
        </p:blipFill>
        <p:spPr>
          <a:xfrm>
            <a:off x="9418320" y="4822795"/>
            <a:ext cx="7745001" cy="47427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64449" y="6624267"/>
            <a:ext cx="8034180" cy="3234219"/>
          </a:xfrm>
          <a:prstGeom prst="rect">
            <a:avLst/>
          </a:prstGeom>
          <a:ln w="57150">
            <a:solidFill>
              <a:srgbClr val="FBABF1"/>
            </a:solidFill>
            <a:prstDash val="dashDot"/>
          </a:ln>
        </p:spPr>
        <p:txBody>
          <a:bodyPr wrap="square">
            <a:spAutoFit/>
          </a:bodyPr>
          <a:lstStyle/>
          <a:p>
            <a:pPr marL="571500" indent="-571500">
              <a:lnSpc>
                <a:spcPts val="3540"/>
              </a:lnSpc>
              <a:buFontTx/>
              <a:buChar char="-"/>
            </a:pPr>
            <a:endParaRPr lang="th-TH" sz="4400" dirty="0" smtClean="0">
              <a:solidFill>
                <a:srgbClr val="000000"/>
              </a:solidFill>
              <a:latin typeface="Cordia New" panose="020B0304020202020204" pitchFamily="34" charset="-34"/>
            </a:endParaRPr>
          </a:p>
          <a:p>
            <a:pPr marL="571500" indent="-571500">
              <a:lnSpc>
                <a:spcPts val="3540"/>
              </a:lnSpc>
              <a:buFontTx/>
              <a:buChar char="-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คลัง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</a:rPr>
              <a:t>วัตถุดิบส่วนผสมสารเคมีซอส (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S-SRD-RI)</a:t>
            </a:r>
          </a:p>
          <a:p>
            <a:pPr marL="571500" indent="-571500">
              <a:lnSpc>
                <a:spcPts val="3540"/>
              </a:lnSpc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71500" indent="-571500">
              <a:lnSpc>
                <a:spcPts val="3540"/>
              </a:lnSpc>
              <a:buFontTx/>
              <a:buChar char="-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คลังวัตถุดิบส่วนผสมสารเคมี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CAN (C-URD-RI)</a:t>
            </a:r>
            <a:endParaRPr lang="th-TH" sz="4400" dirty="0" smtClean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71500" indent="-571500">
              <a:lnSpc>
                <a:spcPts val="3540"/>
              </a:lnSpc>
              <a:buFontTx/>
              <a:buChar char="-"/>
            </a:pPr>
            <a:endParaRPr lang="th-TH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571500" indent="-571500">
              <a:lnSpc>
                <a:spcPts val="3540"/>
              </a:lnSpc>
              <a:buFontTx/>
              <a:buChar char="-"/>
            </a:pPr>
            <a:r>
              <a:rPr lang="th-TH" sz="4400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คลัง</a:t>
            </a:r>
            <a:r>
              <a:rPr lang="th-TH" sz="4400" dirty="0">
                <a:solidFill>
                  <a:srgbClr val="000000"/>
                </a:solidFill>
                <a:latin typeface="Cordia New" panose="020B0304020202020204" pitchFamily="34" charset="-34"/>
              </a:rPr>
              <a:t>วัตถุดิบส่วนผสมสารเคมี </a:t>
            </a:r>
            <a:r>
              <a:rPr lang="en-US" sz="4400" dirty="0" smtClean="0">
                <a:solidFill>
                  <a:srgbClr val="0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UHT (U-URD-RI)</a:t>
            </a:r>
          </a:p>
          <a:p>
            <a:pPr>
              <a:lnSpc>
                <a:spcPts val="3540"/>
              </a:lnSpc>
            </a:pPr>
            <a:endParaRPr lang="en-US" sz="4400" dirty="0">
              <a:solidFill>
                <a:srgbClr val="0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724900" y="9177701"/>
            <a:ext cx="83820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8489862" y="9690891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เลือกคลัง</a:t>
            </a:r>
            <a:endParaRPr lang="th-TH" sz="32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Freeform 6"/>
          <p:cNvSpPr/>
          <p:nvPr/>
        </p:nvSpPr>
        <p:spPr>
          <a:xfrm>
            <a:off x="4330836" y="247235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2.1</a:t>
            </a:r>
          </a:p>
        </p:txBody>
      </p:sp>
      <p:sp>
        <p:nvSpPr>
          <p:cNvPr id="22" name="Freeform 6"/>
          <p:cNvSpPr/>
          <p:nvPr/>
        </p:nvSpPr>
        <p:spPr>
          <a:xfrm>
            <a:off x="10152900" y="3184998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2.2</a:t>
            </a:r>
          </a:p>
        </p:txBody>
      </p:sp>
      <p:sp>
        <p:nvSpPr>
          <p:cNvPr id="23" name="Freeform 6"/>
          <p:cNvSpPr/>
          <p:nvPr/>
        </p:nvSpPr>
        <p:spPr>
          <a:xfrm>
            <a:off x="16077837" y="5415761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2.3</a:t>
            </a:r>
          </a:p>
        </p:txBody>
      </p:sp>
      <p:sp>
        <p:nvSpPr>
          <p:cNvPr id="24" name="Freeform 10"/>
          <p:cNvSpPr/>
          <p:nvPr/>
        </p:nvSpPr>
        <p:spPr>
          <a:xfrm>
            <a:off x="14612319" y="2017107"/>
            <a:ext cx="3212848" cy="2051405"/>
          </a:xfrm>
          <a:custGeom>
            <a:avLst/>
            <a:gdLst/>
            <a:ahLst/>
            <a:cxnLst/>
            <a:rect l="l" t="t" r="r" b="b"/>
            <a:pathLst>
              <a:path w="3212848" h="2051405">
                <a:moveTo>
                  <a:pt x="0" y="0"/>
                </a:moveTo>
                <a:lnTo>
                  <a:pt x="3212848" y="0"/>
                </a:lnTo>
                <a:lnTo>
                  <a:pt x="3212848" y="2051406"/>
                </a:lnTo>
                <a:lnTo>
                  <a:pt x="0" y="2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 l="-21972" t="-1538"/>
            </a:stretch>
          </a:blipFill>
        </p:spPr>
      </p:sp>
    </p:spTree>
    <p:extLst>
      <p:ext uri="{BB962C8B-B14F-4D97-AF65-F5344CB8AC3E}">
        <p14:creationId xmlns:p14="http://schemas.microsoft.com/office/powerpoint/2010/main" val="8075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16" r="-3049" b="-20007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9448800" y="266700"/>
            <a:ext cx="8839200" cy="1413301"/>
          </a:xfrm>
          <a:prstGeom prst="rect">
            <a:avLst/>
          </a:prstGeom>
          <a:solidFill>
            <a:srgbClr val="F8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753600" y="606991"/>
            <a:ext cx="807156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276" lvl="1">
              <a:lnSpc>
                <a:spcPts val="6163"/>
              </a:lnSpc>
            </a:pPr>
            <a:r>
              <a:rPr lang="en-US" sz="6000" dirty="0">
                <a:solidFill>
                  <a:srgbClr val="01070A"/>
                </a:solidFill>
                <a:latin typeface="Poppins" panose="020B0604020202020204" charset="0"/>
                <a:cs typeface="Poppins" panose="020B0604020202020204" charset="0"/>
              </a:rPr>
              <a:t>Stock Status Report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406" r="61667" b="63165"/>
          <a:stretch/>
        </p:blipFill>
        <p:spPr>
          <a:xfrm>
            <a:off x="762000" y="1911122"/>
            <a:ext cx="8382000" cy="346213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31520" y="911492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yndan Write" panose="020B0604020202020204" charset="0"/>
                <a:cs typeface="Poppins" panose="020B0604020202020204" charset="0"/>
              </a:rPr>
              <a:t>3</a:t>
            </a:r>
            <a:endParaRPr lang="en-US" sz="3200" dirty="0" smtClean="0">
              <a:solidFill>
                <a:schemeClr val="bg1"/>
              </a:solidFill>
              <a:latin typeface="Bryndan Write" panose="020B0604020202020204" charset="0"/>
              <a:cs typeface="Poppins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9445" y="861336"/>
            <a:ext cx="3280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กด </a:t>
            </a:r>
            <a:r>
              <a:rPr lang="en-US" sz="4800" b="1" dirty="0" smtClean="0">
                <a:solidFill>
                  <a:srgbClr val="000000"/>
                </a:solidFill>
                <a:latin typeface="Cordia New" panose="020B0304020202020204" pitchFamily="34" charset="-34"/>
              </a:rPr>
              <a:t>Print Preview</a:t>
            </a:r>
            <a:endParaRPr lang="th-TH" sz="4800" b="1" dirty="0"/>
          </a:p>
        </p:txBody>
      </p:sp>
      <p:sp>
        <p:nvSpPr>
          <p:cNvPr id="8" name="Oval 7"/>
          <p:cNvSpPr/>
          <p:nvPr/>
        </p:nvSpPr>
        <p:spPr>
          <a:xfrm>
            <a:off x="2209800" y="1866900"/>
            <a:ext cx="533400" cy="582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750" r="29167" b="5185"/>
          <a:stretch/>
        </p:blipFill>
        <p:spPr>
          <a:xfrm>
            <a:off x="11246559" y="1891863"/>
            <a:ext cx="6318519" cy="8007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8750" r="30142" b="66334"/>
          <a:stretch/>
        </p:blipFill>
        <p:spPr>
          <a:xfrm>
            <a:off x="4523809" y="5639952"/>
            <a:ext cx="9721572" cy="4478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0"/>
          <p:cNvSpPr/>
          <p:nvPr/>
        </p:nvSpPr>
        <p:spPr>
          <a:xfrm>
            <a:off x="9509479" y="3390900"/>
            <a:ext cx="1371600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มีดี้ 2 – สติกเกอร์ LINE | LINE STOR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667" y1="60000" x2="46667" y2="60000"/>
                        <a14:foregroundMark x1="55556" y1="48000" x2="55556" y2="48000"/>
                        <a14:foregroundMark x1="77333" y1="36000" x2="77333" y2="36000"/>
                        <a14:foregroundMark x1="93778" y1="37333" x2="93778" y2="37333"/>
                        <a14:foregroundMark x1="55111" y1="12444" x2="55111" y2="12444"/>
                        <a14:foregroundMark x1="70222" y1="16444" x2="70222" y2="16444"/>
                        <a14:foregroundMark x1="73778" y1="8000" x2="73778" y2="8000"/>
                        <a14:foregroundMark x1="77778" y1="16000" x2="77778" y2="16000"/>
                        <a14:foregroundMark x1="84444" y1="17778" x2="84444" y2="17778"/>
                        <a14:foregroundMark x1="90667" y1="18222" x2="90667" y2="18222"/>
                        <a14:foregroundMark x1="93778" y1="22667" x2="93778" y2="22667"/>
                        <a14:foregroundMark x1="89778" y1="31111" x2="89778" y2="31111"/>
                        <a14:foregroundMark x1="86667" y1="30222" x2="86667" y2="3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8" y="7092928"/>
            <a:ext cx="3088608" cy="30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mplete PNGs for Free Downloa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43" b="898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763"/>
          <a:stretch/>
        </p:blipFill>
        <p:spPr bwMode="auto">
          <a:xfrm>
            <a:off x="970120" y="5808709"/>
            <a:ext cx="25527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2450</Words>
  <Application>Microsoft Office PowerPoint</Application>
  <PresentationFormat>Custom</PresentationFormat>
  <Paragraphs>442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Poppins Bold</vt:lpstr>
      <vt:lpstr>Calibri</vt:lpstr>
      <vt:lpstr>Cordia New</vt:lpstr>
      <vt:lpstr>Poppins</vt:lpstr>
      <vt:lpstr>Bryndan Write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 Sriyod</dc:creator>
  <cp:lastModifiedBy>Waraporn Suttiwichaiporn</cp:lastModifiedBy>
  <cp:revision>226</cp:revision>
  <cp:lastPrinted>2024-08-05T00:47:45Z</cp:lastPrinted>
  <dcterms:created xsi:type="dcterms:W3CDTF">2006-08-16T00:00:00Z</dcterms:created>
  <dcterms:modified xsi:type="dcterms:W3CDTF">2024-08-15T10:23:29Z</dcterms:modified>
  <dc:identifier>DAGGMDvspBk</dc:identifier>
</cp:coreProperties>
</file>